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4"/>
  </p:sldMasterIdLst>
  <p:notesMasterIdLst>
    <p:notesMasterId r:id="rId20"/>
  </p:notesMasterIdLst>
  <p:sldIdLst>
    <p:sldId id="256" r:id="rId5"/>
    <p:sldId id="261" r:id="rId6"/>
    <p:sldId id="263" r:id="rId7"/>
    <p:sldId id="270" r:id="rId8"/>
    <p:sldId id="262" r:id="rId9"/>
    <p:sldId id="258" r:id="rId10"/>
    <p:sldId id="259" r:id="rId11"/>
    <p:sldId id="260" r:id="rId12"/>
    <p:sldId id="265" r:id="rId13"/>
    <p:sldId id="264" r:id="rId14"/>
    <p:sldId id="266" r:id="rId15"/>
    <p:sldId id="280" r:id="rId16"/>
    <p:sldId id="281" r:id="rId17"/>
    <p:sldId id="267"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61"/>
            <p14:sldId id="263"/>
            <p14:sldId id="270"/>
            <p14:sldId id="262"/>
            <p14:sldId id="258"/>
            <p14:sldId id="259"/>
            <p14:sldId id="260"/>
            <p14:sldId id="265"/>
            <p14:sldId id="264"/>
            <p14:sldId id="266"/>
            <p14:sldId id="280"/>
            <p14:sldId id="281"/>
            <p14:sldId id="267"/>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98" autoAdjust="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5/5/2024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a:fillRect/>
          </a:stretch>
        </p:blipFill>
        <p:spPr>
          <a:xfrm>
            <a:off x="342899" y="4546601"/>
            <a:ext cx="11715751" cy="202565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3"/>
          <a:stretch>
            <a:fillRect/>
          </a:stretch>
        </p:blipFill>
        <p:spPr>
          <a:xfrm>
            <a:off x="269032" y="4801396"/>
            <a:ext cx="11653936" cy="1786228"/>
          </a:xfrm>
          <a:prstGeom prst="rect">
            <a:avLst/>
          </a:prstGeom>
        </p:spPr>
      </p:pic>
      <p:sp>
        <p:nvSpPr>
          <p:cNvPr id="3" name="Content Placeholder 2"/>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955" indent="8255">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Title 8"/>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3"/>
          <a:stretch>
            <a:fillRect/>
          </a:stretch>
        </p:blipFill>
        <p:spPr>
          <a:xfrm>
            <a:off x="269032" y="4801396"/>
            <a:ext cx="11653936" cy="1786228"/>
          </a:xfrm>
          <a:prstGeom prst="rect">
            <a:avLst/>
          </a:prstGeom>
        </p:spPr>
      </p:pic>
      <p:sp>
        <p:nvSpPr>
          <p:cNvPr id="3" name="Content Placeholder 2"/>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955" indent="8255">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4" name="Title 3"/>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3"/>
          <a:stretch>
            <a:fillRect/>
          </a:stretch>
        </p:blipFill>
        <p:spPr>
          <a:xfrm>
            <a:off x="269032" y="4801396"/>
            <a:ext cx="11653936" cy="1786228"/>
          </a:xfrm>
          <a:prstGeom prst="rect">
            <a:avLst/>
          </a:prstGeom>
        </p:spPr>
      </p:pic>
      <p:sp>
        <p:nvSpPr>
          <p:cNvPr id="8" name="Content Placeholder 2"/>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955" indent="8255"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9" name="Content Placeholder 2"/>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955" indent="8255">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Edit Master text styles</a:t>
            </a:r>
          </a:p>
          <a:p>
            <a:pPr lvl="1"/>
            <a:r>
              <a:rPr lang="en-US"/>
              <a:t>Second level</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a:fillRect/>
          </a:stretch>
        </p:blipFill>
        <p:spPr>
          <a:xfrm>
            <a:off x="269032" y="4801396"/>
            <a:ext cx="11653936" cy="1786228"/>
          </a:xfrm>
          <a:prstGeom prst="rect">
            <a:avLst/>
          </a:prstGeom>
        </p:spPr>
      </p:pic>
      <p:sp>
        <p:nvSpPr>
          <p:cNvPr id="3" name="Titl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5/5/2024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4" name="Subtitle 2"/>
          <p:cNvSpPr txBox="1"/>
          <p:nvPr/>
        </p:nvSpPr>
        <p:spPr>
          <a:xfrm>
            <a:off x="1071154" y="4990011"/>
            <a:ext cx="3760738" cy="1163163"/>
          </a:xfrm>
          <a:prstGeom prst="rect">
            <a:avLst/>
          </a:prstGeom>
        </p:spPr>
        <p:txBody>
          <a:bodyPr>
            <a:no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altLang="en-US" sz="3200" u="sng" dirty="0">
              <a:latin typeface="Times New Roman" panose="02020603050405020304" pitchFamily="18" charset="0"/>
              <a:cs typeface="Times New Roman" panose="02020603050405020304" pitchFamily="18" charset="0"/>
            </a:endParaRPr>
          </a:p>
        </p:txBody>
      </p:sp>
      <p:pic>
        <p:nvPicPr>
          <p:cNvPr id="5" name="Picture 4" descr="business-concept-with-graphic-holography (1)"/>
          <p:cNvPicPr>
            <a:picLocks noChangeAspect="1"/>
          </p:cNvPicPr>
          <p:nvPr/>
        </p:nvPicPr>
        <p:blipFill>
          <a:blip r:embed="rId2"/>
          <a:stretch>
            <a:fillRect/>
          </a:stretch>
        </p:blipFill>
        <p:spPr>
          <a:xfrm>
            <a:off x="128905" y="201930"/>
            <a:ext cx="11882755" cy="6358255"/>
          </a:xfrm>
          <a:prstGeom prst="rect">
            <a:avLst/>
          </a:prstGeom>
        </p:spPr>
      </p:pic>
      <p:sp>
        <p:nvSpPr>
          <p:cNvPr id="6" name="Text Box 5"/>
          <p:cNvSpPr txBox="1"/>
          <p:nvPr/>
        </p:nvSpPr>
        <p:spPr>
          <a:xfrm>
            <a:off x="581025" y="419100"/>
            <a:ext cx="11129010" cy="914400"/>
          </a:xfrm>
          <a:prstGeom prst="rect">
            <a:avLst/>
          </a:prstGeom>
        </p:spPr>
        <p:txBody>
          <a:bodyPr vert="horz" wrap="square" lIns="91440" tIns="45720" rIns="91440" bIns="45720" rtlCol="0">
            <a:noAutofit/>
          </a:bodyPr>
          <a:lstStyle/>
          <a:p>
            <a:pPr algn="ctr"/>
            <a:r>
              <a:rPr lang="en-US" sz="2500" b="1" dirty="0">
                <a:solidFill>
                  <a:schemeClr val="bg1"/>
                </a:solidFill>
                <a:latin typeface="Calibri" panose="020F0502020204030204" charset="0"/>
                <a:cs typeface="Calibri" panose="020F0502020204030204" charset="0"/>
                <a:sym typeface="+mn-ea"/>
              </a:rPr>
              <a:t>ANALYSIS AND VISUALIZATION OF INDIAN AUTOMOBILE DATASET USING</a:t>
            </a:r>
          </a:p>
          <a:p>
            <a:pPr algn="ctr"/>
            <a:r>
              <a:rPr lang="en-US" sz="2500" b="1" dirty="0">
                <a:solidFill>
                  <a:schemeClr val="bg1"/>
                </a:solidFill>
                <a:latin typeface="Calibri" panose="020F0502020204030204" charset="0"/>
                <a:cs typeface="Calibri" panose="020F0502020204030204" charset="0"/>
                <a:sym typeface="+mn-ea"/>
              </a:rPr>
              <a:t> MACHINE LEARNING IN R</a:t>
            </a:r>
          </a:p>
        </p:txBody>
      </p:sp>
      <p:sp>
        <p:nvSpPr>
          <p:cNvPr id="7" name="Text Box 6"/>
          <p:cNvSpPr txBox="1"/>
          <p:nvPr/>
        </p:nvSpPr>
        <p:spPr>
          <a:xfrm>
            <a:off x="645160" y="5243388"/>
            <a:ext cx="4391660" cy="531247"/>
          </a:xfrm>
          <a:prstGeom prst="rect">
            <a:avLst/>
          </a:prstGeom>
        </p:spPr>
        <p:txBody>
          <a:bodyPr vert="horz" lIns="91440" tIns="45720" rIns="91440" bIns="45720" rtlCol="0">
            <a:noAutofit/>
          </a:bodyPr>
          <a:lstStyle/>
          <a:p>
            <a:pPr marL="0" indent="0" algn="l">
              <a:lnSpc>
                <a:spcPts val="1800"/>
              </a:lnSpc>
              <a:spcAft>
                <a:spcPts val="600"/>
              </a:spcAft>
              <a:buNone/>
            </a:pPr>
            <a:r>
              <a:rPr lang="en-IN" altLang="en-US" sz="2300" dirty="0">
                <a:solidFill>
                  <a:schemeClr val="bg1"/>
                </a:solidFill>
                <a:latin typeface="Calibri" panose="020F0502020204030204" charset="0"/>
                <a:cs typeface="Calibri" panose="020F0502020204030204" charset="0"/>
              </a:rPr>
              <a:t>PRAGADEESHWARAN O - 22138009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98126" y="1214846"/>
            <a:ext cx="2560320" cy="5355771"/>
          </a:xfrm>
        </p:spPr>
      </p:pic>
      <p:sp>
        <p:nvSpPr>
          <p:cNvPr id="3" name="Title 2"/>
          <p:cNvSpPr>
            <a:spLocks noGrp="1"/>
          </p:cNvSpPr>
          <p:nvPr>
            <p:ph type="title"/>
          </p:nvPr>
        </p:nvSpPr>
        <p:spPr>
          <a:xfrm>
            <a:off x="591371" y="526099"/>
            <a:ext cx="10983132" cy="465772"/>
          </a:xfrm>
        </p:spPr>
        <p:txBody>
          <a:bodyPr>
            <a:normAutofit fontScale="90000"/>
          </a:bodyPr>
          <a:lstStyle/>
          <a:p>
            <a:r>
              <a:rPr lang="en-US" b="1" dirty="0">
                <a:latin typeface="Times New Roman" panose="02020603050405020304" pitchFamily="18" charset="0"/>
                <a:cs typeface="Times New Roman" panose="02020603050405020304" pitchFamily="18" charset="0"/>
              </a:rPr>
              <a:t>ARCHITECTURE</a:t>
            </a:r>
            <a:r>
              <a:rPr lang="en-IN" altLang="en-US" b="1" dirty="0">
                <a:latin typeface="Times New Roman" panose="02020603050405020304" pitchFamily="18" charset="0"/>
                <a:cs typeface="Times New Roman" panose="02020603050405020304" pitchFamily="18" charset="0"/>
              </a:rPr>
              <a:t> DIAGRAM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buNone/>
            </a:pPr>
            <a:r>
              <a:rPr lang="en-US" sz="2000" dirty="0">
                <a:latin typeface="Times New Roman" panose="02020603050405020304" pitchFamily="18" charset="0"/>
                <a:cs typeface="Times New Roman" panose="02020603050405020304" pitchFamily="18" charset="0"/>
              </a:rPr>
              <a:t>Thus, we have visualized and derived various insights from the considered Indian automobile dataset by performing data analysis that utilizing machine learning algorithms in R programming language. </a:t>
            </a:r>
          </a:p>
          <a:p>
            <a:pPr algn="just">
              <a:buNone/>
            </a:pPr>
            <a:r>
              <a:rPr lang="en-US" sz="2000" dirty="0">
                <a:latin typeface="Times New Roman" panose="02020603050405020304" pitchFamily="18" charset="0"/>
                <a:cs typeface="Times New Roman" panose="02020603050405020304" pitchFamily="18" charset="0"/>
              </a:rPr>
              <a:t>The result of finding this relationship between various attributes of a vehicle will provided useful insights in building in a prediction model capable of predicting the price of a vehicle based on the other attributes. We have derived one polynomial regression model and studied the results, outcomes, and interpretations in addition to the methodologies to evaluate these models. </a:t>
            </a:r>
          </a:p>
          <a:p>
            <a:pPr algn="just">
              <a:buNone/>
            </a:pPr>
            <a:r>
              <a:rPr lang="en-US" sz="2000" dirty="0">
                <a:latin typeface="Times New Roman" panose="02020603050405020304" pitchFamily="18" charset="0"/>
                <a:cs typeface="Times New Roman" panose="02020603050405020304" pitchFamily="18" charset="0"/>
              </a:rPr>
              <a:t>From the data analysis we have summarized that the attributes Engine, Power, Mileage are the major factor which effected the price of the car largely and the rest of the attributes have some impact but not a huge one. Thus, we could conclude that price is heavily correlated with car engine, power and mileage attributes of the dataset.</a:t>
            </a: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12700">
              <a:lnSpc>
                <a:spcPct val="100000"/>
              </a:lnSpc>
              <a:spcBef>
                <a:spcPts val="1210"/>
              </a:spcBef>
            </a:pPr>
            <a:r>
              <a:rPr sz="2000" b="1" spc="-15" dirty="0">
                <a:latin typeface="Times New Roman" panose="02020603050405020304" pitchFamily="18" charset="0"/>
                <a:cs typeface="Times New Roman" panose="02020603050405020304" pitchFamily="18" charset="0"/>
                <a:sym typeface="+mn-ea"/>
              </a:rPr>
              <a:t>Week</a:t>
            </a:r>
            <a:r>
              <a:rPr sz="2000" b="1" spc="35" dirty="0">
                <a:latin typeface="Times New Roman" panose="02020603050405020304" pitchFamily="18" charset="0"/>
                <a:cs typeface="Times New Roman" panose="02020603050405020304" pitchFamily="18" charset="0"/>
                <a:sym typeface="+mn-ea"/>
              </a:rPr>
              <a:t> </a:t>
            </a:r>
            <a:r>
              <a:rPr sz="2000" b="1" spc="-150" dirty="0">
                <a:latin typeface="Times New Roman" panose="02020603050405020304" pitchFamily="18" charset="0"/>
                <a:cs typeface="Times New Roman" panose="02020603050405020304" pitchFamily="18" charset="0"/>
                <a:sym typeface="+mn-ea"/>
              </a:rPr>
              <a:t>1:</a:t>
            </a:r>
            <a:r>
              <a:rPr sz="2000" b="1" spc="35" dirty="0">
                <a:latin typeface="Times New Roman" panose="02020603050405020304" pitchFamily="18" charset="0"/>
                <a:cs typeface="Times New Roman" panose="02020603050405020304" pitchFamily="18" charset="0"/>
                <a:sym typeface="+mn-ea"/>
              </a:rPr>
              <a:t> </a:t>
            </a:r>
            <a:r>
              <a:rPr sz="2000" b="1" spc="25" dirty="0">
                <a:latin typeface="Times New Roman" panose="02020603050405020304" pitchFamily="18" charset="0"/>
                <a:cs typeface="Times New Roman" panose="02020603050405020304" pitchFamily="18" charset="0"/>
                <a:sym typeface="+mn-ea"/>
              </a:rPr>
              <a:t>Planning</a:t>
            </a:r>
            <a:r>
              <a:rPr sz="2000" b="1" spc="35" dirty="0">
                <a:latin typeface="Times New Roman" panose="02020603050405020304" pitchFamily="18" charset="0"/>
                <a:cs typeface="Times New Roman" panose="02020603050405020304" pitchFamily="18" charset="0"/>
                <a:sym typeface="+mn-ea"/>
              </a:rPr>
              <a:t> </a:t>
            </a:r>
            <a:r>
              <a:rPr sz="2000" b="1" spc="50" dirty="0">
                <a:latin typeface="Times New Roman" panose="02020603050405020304" pitchFamily="18" charset="0"/>
                <a:cs typeface="Times New Roman" panose="02020603050405020304" pitchFamily="18" charset="0"/>
                <a:sym typeface="+mn-ea"/>
              </a:rPr>
              <a:t>and</a:t>
            </a:r>
            <a:r>
              <a:rPr sz="2000" b="1" spc="35" dirty="0">
                <a:latin typeface="Times New Roman" panose="02020603050405020304" pitchFamily="18" charset="0"/>
                <a:cs typeface="Times New Roman" panose="02020603050405020304" pitchFamily="18" charset="0"/>
                <a:sym typeface="+mn-ea"/>
              </a:rPr>
              <a:t> </a:t>
            </a:r>
            <a:r>
              <a:rPr sz="2000" b="1" dirty="0">
                <a:latin typeface="Times New Roman" panose="02020603050405020304" pitchFamily="18" charset="0"/>
                <a:cs typeface="Times New Roman" panose="02020603050405020304" pitchFamily="18" charset="0"/>
                <a:sym typeface="+mn-ea"/>
              </a:rPr>
              <a:t>Research</a:t>
            </a:r>
            <a:endParaRPr sz="2000" b="1" dirty="0">
              <a:latin typeface="Times New Roman" panose="02020603050405020304" pitchFamily="18" charset="0"/>
              <a:cs typeface="Times New Roman" panose="02020603050405020304" pitchFamily="18" charset="0"/>
            </a:endParaRPr>
          </a:p>
          <a:p>
            <a:pPr marL="173990" indent="-161925">
              <a:lnSpc>
                <a:spcPct val="100000"/>
              </a:lnSpc>
              <a:spcBef>
                <a:spcPts val="1110"/>
              </a:spcBef>
              <a:buChar char="-"/>
              <a:tabLst>
                <a:tab pos="174625" algn="l"/>
              </a:tabLst>
            </a:pPr>
            <a:r>
              <a:rPr sz="2000" spc="15" dirty="0">
                <a:latin typeface="Times New Roman" panose="02020603050405020304" pitchFamily="18" charset="0"/>
                <a:cs typeface="Times New Roman" panose="02020603050405020304" pitchFamily="18" charset="0"/>
                <a:sym typeface="+mn-ea"/>
              </a:rPr>
              <a:t>Deﬁne</a:t>
            </a:r>
            <a:r>
              <a:rPr sz="2000" spc="40"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project</a:t>
            </a:r>
            <a:r>
              <a:rPr sz="2000" spc="45" dirty="0">
                <a:latin typeface="Times New Roman" panose="02020603050405020304" pitchFamily="18" charset="0"/>
                <a:cs typeface="Times New Roman" panose="02020603050405020304" pitchFamily="18" charset="0"/>
                <a:sym typeface="+mn-ea"/>
              </a:rPr>
              <a:t> </a:t>
            </a:r>
            <a:r>
              <a:rPr sz="2000" spc="40" dirty="0">
                <a:latin typeface="Times New Roman" panose="02020603050405020304" pitchFamily="18" charset="0"/>
                <a:cs typeface="Times New Roman" panose="02020603050405020304" pitchFamily="18" charset="0"/>
                <a:sym typeface="+mn-ea"/>
              </a:rPr>
              <a:t>goals </a:t>
            </a:r>
            <a:r>
              <a:rPr sz="2000" spc="50" dirty="0">
                <a:latin typeface="Times New Roman" panose="02020603050405020304" pitchFamily="18" charset="0"/>
                <a:cs typeface="Times New Roman" panose="02020603050405020304" pitchFamily="18" charset="0"/>
                <a:sym typeface="+mn-ea"/>
              </a:rPr>
              <a:t>and</a:t>
            </a:r>
            <a:r>
              <a:rPr sz="2000" spc="45" dirty="0">
                <a:latin typeface="Times New Roman" panose="02020603050405020304" pitchFamily="18" charset="0"/>
                <a:cs typeface="Times New Roman" panose="02020603050405020304" pitchFamily="18" charset="0"/>
                <a:sym typeface="+mn-ea"/>
              </a:rPr>
              <a:t> </a:t>
            </a:r>
            <a:r>
              <a:rPr sz="2000" spc="-5" dirty="0">
                <a:latin typeface="Times New Roman" panose="02020603050405020304" pitchFamily="18" charset="0"/>
                <a:cs typeface="Times New Roman" panose="02020603050405020304" pitchFamily="18" charset="0"/>
                <a:sym typeface="+mn-ea"/>
              </a:rPr>
              <a:t>requirements.</a:t>
            </a:r>
            <a:endParaRPr sz="2000" dirty="0">
              <a:latin typeface="Times New Roman" panose="02020603050405020304" pitchFamily="18" charset="0"/>
              <a:cs typeface="Times New Roman" panose="02020603050405020304" pitchFamily="18" charset="0"/>
            </a:endParaRPr>
          </a:p>
          <a:p>
            <a:pPr marL="173990" indent="-161925">
              <a:lnSpc>
                <a:spcPct val="100000"/>
              </a:lnSpc>
              <a:spcBef>
                <a:spcPts val="1115"/>
              </a:spcBef>
              <a:buChar char="-"/>
              <a:tabLst>
                <a:tab pos="174625" algn="l"/>
              </a:tabLst>
            </a:pPr>
            <a:r>
              <a:rPr sz="2000" dirty="0">
                <a:latin typeface="Times New Roman" panose="02020603050405020304" pitchFamily="18" charset="0"/>
                <a:cs typeface="Times New Roman" panose="02020603050405020304" pitchFamily="18" charset="0"/>
                <a:sym typeface="+mn-ea"/>
              </a:rPr>
              <a:t>Research</a:t>
            </a:r>
            <a:r>
              <a:rPr sz="2000" spc="50" dirty="0">
                <a:latin typeface="Times New Roman" panose="02020603050405020304" pitchFamily="18" charset="0"/>
                <a:cs typeface="Times New Roman" panose="02020603050405020304" pitchFamily="18" charset="0"/>
                <a:sym typeface="+mn-ea"/>
              </a:rPr>
              <a:t> </a:t>
            </a:r>
            <a:r>
              <a:rPr sz="2000" spc="55" dirty="0">
                <a:latin typeface="Times New Roman" panose="02020603050405020304" pitchFamily="18" charset="0"/>
                <a:cs typeface="Times New Roman" panose="02020603050405020304" pitchFamily="18" charset="0"/>
                <a:sym typeface="+mn-ea"/>
              </a:rPr>
              <a:t> </a:t>
            </a:r>
            <a:r>
              <a:rPr lang="en-US" sz="2000" spc="55" dirty="0">
                <a:latin typeface="Times New Roman" panose="02020603050405020304" pitchFamily="18" charset="0"/>
                <a:cs typeface="Times New Roman" panose="02020603050405020304" pitchFamily="18" charset="0"/>
                <a:sym typeface="+mn-ea"/>
              </a:rPr>
              <a:t>different </a:t>
            </a:r>
            <a:r>
              <a:rPr lang="en-US" sz="2000" spc="5" dirty="0">
                <a:latin typeface="Times New Roman" panose="02020603050405020304" pitchFamily="18" charset="0"/>
                <a:cs typeface="Times New Roman" panose="02020603050405020304" pitchFamily="18" charset="0"/>
                <a:sym typeface="+mn-ea"/>
              </a:rPr>
              <a:t>answer generating methods</a:t>
            </a:r>
            <a:r>
              <a:rPr sz="2000" spc="5"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12700" marR="54610" algn="just">
              <a:lnSpc>
                <a:spcPts val="1890"/>
              </a:lnSpc>
              <a:spcBef>
                <a:spcPts val="1250"/>
              </a:spcBef>
              <a:buChar char="-"/>
              <a:tabLst>
                <a:tab pos="174625" algn="l"/>
              </a:tabLst>
            </a:pPr>
            <a:r>
              <a:rPr lang="en-IN" sz="2000" spc="10" dirty="0">
                <a:latin typeface="Times New Roman" panose="02020603050405020304" pitchFamily="18" charset="0"/>
                <a:cs typeface="Times New Roman" panose="02020603050405020304" pitchFamily="18" charset="0"/>
                <a:sym typeface="+mn-ea"/>
              </a:rPr>
              <a:t>  </a:t>
            </a:r>
            <a:r>
              <a:rPr sz="2000" spc="10" dirty="0">
                <a:latin typeface="Times New Roman" panose="02020603050405020304" pitchFamily="18" charset="0"/>
                <a:cs typeface="Times New Roman" panose="02020603050405020304" pitchFamily="18" charset="0"/>
                <a:sym typeface="+mn-ea"/>
              </a:rPr>
              <a:t>Assign</a:t>
            </a:r>
            <a:r>
              <a:rPr sz="2000" spc="40"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roles</a:t>
            </a:r>
            <a:r>
              <a:rPr sz="2000" spc="45" dirty="0">
                <a:latin typeface="Times New Roman" panose="02020603050405020304" pitchFamily="18" charset="0"/>
                <a:cs typeface="Times New Roman" panose="02020603050405020304" pitchFamily="18" charset="0"/>
                <a:sym typeface="+mn-ea"/>
              </a:rPr>
              <a:t> </a:t>
            </a:r>
            <a:r>
              <a:rPr sz="2000" spc="-10" dirty="0">
                <a:latin typeface="Times New Roman" panose="02020603050405020304" pitchFamily="18" charset="0"/>
                <a:cs typeface="Times New Roman" panose="02020603050405020304" pitchFamily="18" charset="0"/>
                <a:sym typeface="+mn-ea"/>
              </a:rPr>
              <a:t>within</a:t>
            </a:r>
            <a:r>
              <a:rPr sz="2000" spc="45" dirty="0">
                <a:latin typeface="Times New Roman" panose="02020603050405020304" pitchFamily="18" charset="0"/>
                <a:cs typeface="Times New Roman" panose="02020603050405020304" pitchFamily="18" charset="0"/>
                <a:sym typeface="+mn-ea"/>
              </a:rPr>
              <a:t> </a:t>
            </a:r>
            <a:r>
              <a:rPr sz="2000" spc="-15" dirty="0">
                <a:latin typeface="Times New Roman" panose="02020603050405020304" pitchFamily="18" charset="0"/>
                <a:cs typeface="Times New Roman" panose="02020603050405020304" pitchFamily="18" charset="0"/>
                <a:sym typeface="+mn-ea"/>
              </a:rPr>
              <a:t>the</a:t>
            </a:r>
            <a:r>
              <a:rPr sz="2000" spc="45" dirty="0">
                <a:latin typeface="Times New Roman" panose="02020603050405020304" pitchFamily="18" charset="0"/>
                <a:cs typeface="Times New Roman" panose="02020603050405020304" pitchFamily="18" charset="0"/>
                <a:sym typeface="+mn-ea"/>
              </a:rPr>
              <a:t> </a:t>
            </a:r>
            <a:r>
              <a:rPr sz="2000" spc="20" dirty="0">
                <a:latin typeface="Times New Roman" panose="02020603050405020304" pitchFamily="18" charset="0"/>
                <a:cs typeface="Times New Roman" panose="02020603050405020304" pitchFamily="18" charset="0"/>
                <a:sym typeface="+mn-ea"/>
              </a:rPr>
              <a:t>team</a:t>
            </a:r>
            <a:r>
              <a:rPr sz="2000" spc="45" dirty="0">
                <a:latin typeface="Times New Roman" panose="02020603050405020304" pitchFamily="18" charset="0"/>
                <a:cs typeface="Times New Roman" panose="02020603050405020304" pitchFamily="18" charset="0"/>
                <a:sym typeface="+mn-ea"/>
              </a:rPr>
              <a:t> </a:t>
            </a:r>
            <a:r>
              <a:rPr sz="2000" spc="-50" dirty="0">
                <a:latin typeface="Times New Roman" panose="02020603050405020304" pitchFamily="18" charset="0"/>
                <a:cs typeface="Times New Roman" panose="02020603050405020304" pitchFamily="18" charset="0"/>
                <a:sym typeface="+mn-ea"/>
              </a:rPr>
              <a:t>(e.g.,</a:t>
            </a:r>
            <a:r>
              <a:rPr sz="2000" spc="45" dirty="0">
                <a:latin typeface="Times New Roman" panose="02020603050405020304" pitchFamily="18" charset="0"/>
                <a:cs typeface="Times New Roman" panose="02020603050405020304" pitchFamily="18" charset="0"/>
                <a:sym typeface="+mn-ea"/>
              </a:rPr>
              <a:t> </a:t>
            </a:r>
            <a:r>
              <a:rPr sz="2000" spc="10" dirty="0">
                <a:latin typeface="Times New Roman" panose="02020603050405020304" pitchFamily="18" charset="0"/>
                <a:cs typeface="Times New Roman" panose="02020603050405020304" pitchFamily="18" charset="0"/>
                <a:sym typeface="+mn-ea"/>
              </a:rPr>
              <a:t>one</a:t>
            </a:r>
            <a:r>
              <a:rPr sz="2000" spc="45" dirty="0">
                <a:latin typeface="Times New Roman" panose="02020603050405020304" pitchFamily="18" charset="0"/>
                <a:cs typeface="Times New Roman" panose="02020603050405020304" pitchFamily="18" charset="0"/>
                <a:sym typeface="+mn-ea"/>
              </a:rPr>
              <a:t> </a:t>
            </a:r>
            <a:r>
              <a:rPr sz="2000" spc="20" dirty="0">
                <a:latin typeface="Times New Roman" panose="02020603050405020304" pitchFamily="18" charset="0"/>
                <a:cs typeface="Times New Roman" panose="02020603050405020304" pitchFamily="18" charset="0"/>
                <a:sym typeface="+mn-ea"/>
              </a:rPr>
              <a:t>member</a:t>
            </a:r>
            <a:r>
              <a:rPr sz="2000" spc="45" dirty="0">
                <a:latin typeface="Times New Roman" panose="02020603050405020304" pitchFamily="18" charset="0"/>
                <a:cs typeface="Times New Roman" panose="02020603050405020304" pitchFamily="18" charset="0"/>
                <a:sym typeface="+mn-ea"/>
              </a:rPr>
              <a:t> </a:t>
            </a:r>
            <a:r>
              <a:rPr sz="2000" spc="20" dirty="0">
                <a:latin typeface="Times New Roman" panose="02020603050405020304" pitchFamily="18" charset="0"/>
                <a:cs typeface="Times New Roman" panose="02020603050405020304" pitchFamily="18" charset="0"/>
                <a:sym typeface="+mn-ea"/>
              </a:rPr>
              <a:t>for</a:t>
            </a:r>
            <a:r>
              <a:rPr sz="2000" spc="45" dirty="0">
                <a:latin typeface="Times New Roman" panose="02020603050405020304" pitchFamily="18" charset="0"/>
                <a:cs typeface="Times New Roman" panose="02020603050405020304" pitchFamily="18" charset="0"/>
                <a:sym typeface="+mn-ea"/>
              </a:rPr>
              <a:t> </a:t>
            </a:r>
            <a:r>
              <a:rPr lang="en-US" sz="2000" dirty="0">
                <a:latin typeface="Times New Roman" panose="02020603050405020304" pitchFamily="18" charset="0"/>
                <a:cs typeface="Times New Roman" panose="02020603050405020304" pitchFamily="18" charset="0"/>
                <a:sym typeface="+mn-ea"/>
              </a:rPr>
              <a:t>Backend process</a:t>
            </a:r>
            <a:r>
              <a:rPr sz="2000" spc="15" dirty="0">
                <a:latin typeface="Times New Roman" panose="02020603050405020304" pitchFamily="18" charset="0"/>
                <a:cs typeface="Times New Roman" panose="02020603050405020304" pitchFamily="18" charset="0"/>
                <a:sym typeface="+mn-ea"/>
              </a:rPr>
              <a:t>,</a:t>
            </a:r>
            <a:r>
              <a:rPr sz="2000" spc="45" dirty="0">
                <a:latin typeface="Times New Roman" panose="02020603050405020304" pitchFamily="18" charset="0"/>
                <a:cs typeface="Times New Roman" panose="02020603050405020304" pitchFamily="18" charset="0"/>
                <a:sym typeface="+mn-ea"/>
              </a:rPr>
              <a:t> </a:t>
            </a:r>
            <a:r>
              <a:rPr sz="2000" spc="10" dirty="0">
                <a:latin typeface="Times New Roman" panose="02020603050405020304" pitchFamily="18" charset="0"/>
                <a:cs typeface="Times New Roman" panose="02020603050405020304" pitchFamily="18" charset="0"/>
                <a:sym typeface="+mn-ea"/>
              </a:rPr>
              <a:t>one </a:t>
            </a:r>
            <a:r>
              <a:rPr sz="2000" spc="-470" dirty="0">
                <a:latin typeface="Times New Roman" panose="02020603050405020304" pitchFamily="18" charset="0"/>
                <a:cs typeface="Times New Roman" panose="02020603050405020304" pitchFamily="18" charset="0"/>
                <a:sym typeface="+mn-ea"/>
              </a:rPr>
              <a:t> </a:t>
            </a:r>
            <a:r>
              <a:rPr sz="2000" spc="20" dirty="0">
                <a:latin typeface="Times New Roman" panose="02020603050405020304" pitchFamily="18" charset="0"/>
                <a:cs typeface="Times New Roman" panose="02020603050405020304" pitchFamily="18" charset="0"/>
                <a:sym typeface="+mn-ea"/>
              </a:rPr>
              <a:t>for</a:t>
            </a:r>
            <a:r>
              <a:rPr sz="2000" spc="45" dirty="0">
                <a:latin typeface="Times New Roman" panose="02020603050405020304" pitchFamily="18" charset="0"/>
                <a:cs typeface="Times New Roman" panose="02020603050405020304" pitchFamily="18" charset="0"/>
                <a:sym typeface="+mn-ea"/>
              </a:rPr>
              <a:t> </a:t>
            </a:r>
            <a:r>
              <a:rPr lang="en-US" sz="2000" spc="15" dirty="0">
                <a:latin typeface="Times New Roman" panose="02020603050405020304" pitchFamily="18" charset="0"/>
                <a:cs typeface="Times New Roman" panose="02020603050405020304" pitchFamily="18" charset="0"/>
                <a:sym typeface="+mn-ea"/>
              </a:rPr>
              <a:t>Frontend designing</a:t>
            </a:r>
            <a:r>
              <a:rPr sz="2000" spc="-10" dirty="0">
                <a:latin typeface="Times New Roman" panose="02020603050405020304" pitchFamily="18" charset="0"/>
                <a:cs typeface="Times New Roman" panose="02020603050405020304" pitchFamily="18" charset="0"/>
                <a:sym typeface="+mn-ea"/>
              </a:rPr>
              <a:t>,</a:t>
            </a:r>
            <a:r>
              <a:rPr sz="2000" spc="45" dirty="0">
                <a:latin typeface="Times New Roman" panose="02020603050405020304" pitchFamily="18" charset="0"/>
                <a:cs typeface="Times New Roman" panose="02020603050405020304" pitchFamily="18" charset="0"/>
                <a:sym typeface="+mn-ea"/>
              </a:rPr>
              <a:t> </a:t>
            </a:r>
            <a:r>
              <a:rPr sz="2000" spc="50" dirty="0">
                <a:latin typeface="Times New Roman" panose="02020603050405020304" pitchFamily="18" charset="0"/>
                <a:cs typeface="Times New Roman" panose="02020603050405020304" pitchFamily="18" charset="0"/>
                <a:sym typeface="+mn-ea"/>
              </a:rPr>
              <a:t>and</a:t>
            </a:r>
            <a:r>
              <a:rPr sz="2000" spc="45" dirty="0">
                <a:latin typeface="Times New Roman" panose="02020603050405020304" pitchFamily="18" charset="0"/>
                <a:cs typeface="Times New Roman" panose="02020603050405020304" pitchFamily="18" charset="0"/>
                <a:sym typeface="+mn-ea"/>
              </a:rPr>
              <a:t> </a:t>
            </a:r>
            <a:r>
              <a:rPr lang="en-IN" sz="2000" spc="45" dirty="0">
                <a:latin typeface="Times New Roman" panose="02020603050405020304" pitchFamily="18" charset="0"/>
                <a:cs typeface="Times New Roman" panose="02020603050405020304" pitchFamily="18" charset="0"/>
                <a:sym typeface="+mn-ea"/>
              </a:rPr>
              <a:t>       	</a:t>
            </a:r>
            <a:r>
              <a:rPr sz="2000" spc="10" dirty="0">
                <a:latin typeface="Times New Roman" panose="02020603050405020304" pitchFamily="18" charset="0"/>
                <a:cs typeface="Times New Roman" panose="02020603050405020304" pitchFamily="18" charset="0"/>
                <a:sym typeface="+mn-ea"/>
              </a:rPr>
              <a:t>one</a:t>
            </a:r>
            <a:r>
              <a:rPr sz="2000" spc="45" dirty="0">
                <a:latin typeface="Times New Roman" panose="02020603050405020304" pitchFamily="18" charset="0"/>
                <a:cs typeface="Times New Roman" panose="02020603050405020304" pitchFamily="18" charset="0"/>
                <a:sym typeface="+mn-ea"/>
              </a:rPr>
              <a:t> </a:t>
            </a:r>
            <a:r>
              <a:rPr sz="2000" spc="20" dirty="0">
                <a:latin typeface="Times New Roman" panose="02020603050405020304" pitchFamily="18" charset="0"/>
                <a:cs typeface="Times New Roman" panose="02020603050405020304" pitchFamily="18" charset="0"/>
                <a:sym typeface="+mn-ea"/>
              </a:rPr>
              <a:t>for</a:t>
            </a:r>
            <a:r>
              <a:rPr sz="2000" spc="45" dirty="0">
                <a:latin typeface="Times New Roman" panose="02020603050405020304" pitchFamily="18" charset="0"/>
                <a:cs typeface="Times New Roman" panose="02020603050405020304" pitchFamily="18" charset="0"/>
                <a:sym typeface="+mn-ea"/>
              </a:rPr>
              <a:t> </a:t>
            </a:r>
            <a:r>
              <a:rPr lang="en-US" sz="2000" dirty="0">
                <a:latin typeface="Times New Roman" panose="02020603050405020304" pitchFamily="18" charset="0"/>
                <a:cs typeface="Times New Roman" panose="02020603050405020304" pitchFamily="18" charset="0"/>
                <a:sym typeface="+mn-ea"/>
              </a:rPr>
              <a:t>Pdf generations</a:t>
            </a:r>
            <a:r>
              <a:rPr sz="2000" dirty="0">
                <a:latin typeface="Times New Roman" panose="02020603050405020304" pitchFamily="18" charset="0"/>
                <a:cs typeface="Times New Roman" panose="02020603050405020304" pitchFamily="18" charset="0"/>
                <a:sym typeface="+mn-ea"/>
              </a:rPr>
              <a:t>).</a:t>
            </a:r>
            <a:endParaRPr sz="2000" dirty="0">
              <a:latin typeface="Times New Roman" panose="02020603050405020304" pitchFamily="18" charset="0"/>
              <a:cs typeface="Times New Roman" panose="02020603050405020304" pitchFamily="18" charset="0"/>
            </a:endParaRPr>
          </a:p>
          <a:p>
            <a:pPr marL="12700">
              <a:lnSpc>
                <a:spcPct val="100000"/>
              </a:lnSpc>
              <a:spcBef>
                <a:spcPts val="1625"/>
              </a:spcBef>
            </a:pPr>
            <a:r>
              <a:rPr sz="2000" b="1" spc="-90" dirty="0">
                <a:latin typeface="Times New Roman" panose="02020603050405020304" pitchFamily="18" charset="0"/>
                <a:cs typeface="Times New Roman" panose="02020603050405020304" pitchFamily="18" charset="0"/>
                <a:sym typeface="+mn-ea"/>
              </a:rPr>
              <a:t>W</a:t>
            </a:r>
            <a:r>
              <a:rPr sz="2000" b="1" spc="10" dirty="0">
                <a:latin typeface="Times New Roman" panose="02020603050405020304" pitchFamily="18" charset="0"/>
                <a:cs typeface="Times New Roman" panose="02020603050405020304" pitchFamily="18" charset="0"/>
                <a:sym typeface="+mn-ea"/>
              </a:rPr>
              <a:t>eek</a:t>
            </a:r>
            <a:r>
              <a:rPr sz="2000" b="1" spc="45" dirty="0">
                <a:latin typeface="Times New Roman" panose="02020603050405020304" pitchFamily="18" charset="0"/>
                <a:cs typeface="Times New Roman" panose="02020603050405020304" pitchFamily="18" charset="0"/>
                <a:sym typeface="+mn-ea"/>
              </a:rPr>
              <a:t> </a:t>
            </a:r>
            <a:r>
              <a:rPr sz="2000" b="1" spc="-160" dirty="0">
                <a:latin typeface="Times New Roman" panose="02020603050405020304" pitchFamily="18" charset="0"/>
                <a:cs typeface="Times New Roman" panose="02020603050405020304" pitchFamily="18" charset="0"/>
                <a:sym typeface="+mn-ea"/>
              </a:rPr>
              <a:t>2:</a:t>
            </a:r>
            <a:r>
              <a:rPr sz="2000" b="1" spc="45" dirty="0">
                <a:latin typeface="Times New Roman" panose="02020603050405020304" pitchFamily="18" charset="0"/>
                <a:cs typeface="Times New Roman" panose="02020603050405020304" pitchFamily="18" charset="0"/>
                <a:sym typeface="+mn-ea"/>
              </a:rPr>
              <a:t> </a:t>
            </a:r>
            <a:r>
              <a:rPr lang="en-US" sz="2000" b="1" spc="10" dirty="0">
                <a:latin typeface="Times New Roman" panose="02020603050405020304" pitchFamily="18" charset="0"/>
                <a:cs typeface="Times New Roman" panose="02020603050405020304" pitchFamily="18" charset="0"/>
                <a:sym typeface="+mn-ea"/>
              </a:rPr>
              <a:t>Answers generating Methods</a:t>
            </a:r>
            <a:endParaRPr sz="2000" b="1" dirty="0">
              <a:latin typeface="Times New Roman" panose="02020603050405020304" pitchFamily="18" charset="0"/>
              <a:cs typeface="Times New Roman" panose="02020603050405020304" pitchFamily="18" charset="0"/>
            </a:endParaRPr>
          </a:p>
          <a:p>
            <a:pPr marL="12700" marR="5080" indent="134620" algn="just">
              <a:lnSpc>
                <a:spcPts val="1890"/>
              </a:lnSpc>
              <a:spcBef>
                <a:spcPts val="1250"/>
              </a:spcBef>
            </a:pPr>
            <a:r>
              <a:rPr sz="2000" spc="20" dirty="0">
                <a:latin typeface="Times New Roman" panose="02020603050405020304" pitchFamily="18" charset="0"/>
                <a:cs typeface="Times New Roman" panose="02020603050405020304" pitchFamily="18" charset="0"/>
                <a:sym typeface="+mn-ea"/>
              </a:rPr>
              <a:t>Investigate</a:t>
            </a:r>
            <a:r>
              <a:rPr sz="2000" spc="45" dirty="0">
                <a:latin typeface="Times New Roman" panose="02020603050405020304" pitchFamily="18" charset="0"/>
                <a:cs typeface="Times New Roman" panose="02020603050405020304" pitchFamily="18" charset="0"/>
                <a:sym typeface="+mn-ea"/>
              </a:rPr>
              <a:t> </a:t>
            </a:r>
            <a:r>
              <a:rPr sz="2000" spc="50" dirty="0">
                <a:latin typeface="Times New Roman" panose="02020603050405020304" pitchFamily="18" charset="0"/>
                <a:cs typeface="Times New Roman" panose="02020603050405020304" pitchFamily="18" charset="0"/>
                <a:sym typeface="+mn-ea"/>
              </a:rPr>
              <a:t>and </a:t>
            </a:r>
            <a:r>
              <a:rPr sz="2000" spc="5" dirty="0">
                <a:latin typeface="Times New Roman" panose="02020603050405020304" pitchFamily="18" charset="0"/>
                <a:cs typeface="Times New Roman" panose="02020603050405020304" pitchFamily="18" charset="0"/>
                <a:sym typeface="+mn-ea"/>
              </a:rPr>
              <a:t>implement</a:t>
            </a:r>
            <a:r>
              <a:rPr sz="2000" spc="45" dirty="0">
                <a:latin typeface="Times New Roman" panose="02020603050405020304" pitchFamily="18" charset="0"/>
                <a:cs typeface="Times New Roman" panose="02020603050405020304" pitchFamily="18" charset="0"/>
                <a:sym typeface="+mn-ea"/>
              </a:rPr>
              <a:t> </a:t>
            </a:r>
            <a:r>
              <a:rPr sz="2000" spc="105" dirty="0">
                <a:latin typeface="Times New Roman" panose="02020603050405020304" pitchFamily="18" charset="0"/>
                <a:cs typeface="Times New Roman" panose="02020603050405020304" pitchFamily="18" charset="0"/>
                <a:sym typeface="+mn-ea"/>
              </a:rPr>
              <a:t>a</a:t>
            </a:r>
            <a:r>
              <a:rPr sz="2000" spc="50" dirty="0">
                <a:latin typeface="Times New Roman" panose="02020603050405020304" pitchFamily="18" charset="0"/>
                <a:cs typeface="Times New Roman" panose="02020603050405020304" pitchFamily="18" charset="0"/>
                <a:sym typeface="+mn-ea"/>
              </a:rPr>
              <a:t> </a:t>
            </a:r>
            <a:r>
              <a:rPr lang="en-US" sz="2000" dirty="0">
                <a:latin typeface="Times New Roman" panose="02020603050405020304" pitchFamily="18" charset="0"/>
                <a:cs typeface="Times New Roman" panose="02020603050405020304" pitchFamily="18" charset="0"/>
                <a:sym typeface="+mn-ea"/>
              </a:rPr>
              <a:t>answer generating methods using automation </a:t>
            </a:r>
            <a:r>
              <a:rPr sz="2000" spc="40" dirty="0">
                <a:latin typeface="Times New Roman" panose="02020603050405020304" pitchFamily="18" charset="0"/>
                <a:cs typeface="Times New Roman" panose="02020603050405020304" pitchFamily="18" charset="0"/>
                <a:sym typeface="+mn-ea"/>
              </a:rPr>
              <a:t>or </a:t>
            </a:r>
            <a:r>
              <a:rPr sz="2000" spc="105" dirty="0">
                <a:latin typeface="Times New Roman" panose="02020603050405020304" pitchFamily="18" charset="0"/>
                <a:cs typeface="Times New Roman" panose="02020603050405020304" pitchFamily="18" charset="0"/>
                <a:sym typeface="+mn-ea"/>
              </a:rPr>
              <a:t>a</a:t>
            </a:r>
            <a:r>
              <a:rPr sz="2000" spc="45" dirty="0">
                <a:latin typeface="Times New Roman" panose="02020603050405020304" pitchFamily="18" charset="0"/>
                <a:cs typeface="Times New Roman" panose="02020603050405020304" pitchFamily="18" charset="0"/>
                <a:sym typeface="+mn-ea"/>
              </a:rPr>
              <a:t> </a:t>
            </a:r>
            <a:r>
              <a:rPr sz="2000" spc="25" dirty="0">
                <a:latin typeface="Times New Roman" panose="02020603050405020304" pitchFamily="18" charset="0"/>
                <a:cs typeface="Times New Roman" panose="02020603050405020304" pitchFamily="18" charset="0"/>
                <a:sym typeface="+mn-ea"/>
              </a:rPr>
              <a:t>machine</a:t>
            </a:r>
            <a:r>
              <a:rPr sz="2000" spc="45" dirty="0">
                <a:latin typeface="Times New Roman" panose="02020603050405020304" pitchFamily="18" charset="0"/>
                <a:cs typeface="Times New Roman" panose="02020603050405020304" pitchFamily="18" charset="0"/>
                <a:sym typeface="+mn-ea"/>
              </a:rPr>
              <a:t> </a:t>
            </a:r>
            <a:r>
              <a:rPr sz="2000" spc="25" dirty="0">
                <a:latin typeface="Times New Roman" panose="02020603050405020304" pitchFamily="18" charset="0"/>
                <a:cs typeface="Times New Roman" panose="02020603050405020304" pitchFamily="18" charset="0"/>
                <a:sym typeface="+mn-ea"/>
              </a:rPr>
              <a:t>learning</a:t>
            </a:r>
            <a:r>
              <a:rPr sz="2000" spc="45" dirty="0">
                <a:latin typeface="Times New Roman" panose="02020603050405020304" pitchFamily="18" charset="0"/>
                <a:cs typeface="Times New Roman" panose="02020603050405020304" pitchFamily="18" charset="0"/>
                <a:sym typeface="+mn-ea"/>
              </a:rPr>
              <a:t> </a:t>
            </a:r>
            <a:r>
              <a:rPr lang="en-US" sz="2000" spc="45" dirty="0">
                <a:latin typeface="Times New Roman" panose="02020603050405020304" pitchFamily="18" charset="0"/>
                <a:cs typeface="Times New Roman" panose="02020603050405020304" pitchFamily="18" charset="0"/>
                <a:sym typeface="+mn-ea"/>
              </a:rPr>
              <a:t>       </a:t>
            </a:r>
            <a:r>
              <a:rPr sz="2000" dirty="0">
                <a:latin typeface="Times New Roman" panose="02020603050405020304" pitchFamily="18" charset="0"/>
                <a:cs typeface="Times New Roman" panose="02020603050405020304" pitchFamily="18" charset="0"/>
                <a:sym typeface="+mn-ea"/>
              </a:rPr>
              <a:t>model.</a:t>
            </a:r>
            <a:endParaRPr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IN" altLang="en-US" b="1" dirty="0">
                <a:latin typeface="Times New Roman" panose="02020603050405020304" pitchFamily="18" charset="0"/>
                <a:cs typeface="Times New Roman" panose="02020603050405020304" pitchFamily="18" charset="0"/>
              </a:rPr>
              <a:t>MODULE SPLIT UP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2700">
              <a:lnSpc>
                <a:spcPct val="100000"/>
              </a:lnSpc>
              <a:spcBef>
                <a:spcPts val="1200"/>
              </a:spcBef>
            </a:pPr>
            <a:r>
              <a:rPr sz="1800" b="1" spc="-25" dirty="0">
                <a:latin typeface="Times New Roman" panose="02020603050405020304" pitchFamily="18" charset="0"/>
                <a:cs typeface="Times New Roman" panose="02020603050405020304" pitchFamily="18" charset="0"/>
                <a:sym typeface="+mn-ea"/>
              </a:rPr>
              <a:t>Week</a:t>
            </a:r>
            <a:r>
              <a:rPr sz="1800" b="1" spc="50" dirty="0">
                <a:latin typeface="Times New Roman" panose="02020603050405020304" pitchFamily="18" charset="0"/>
                <a:cs typeface="Times New Roman" panose="02020603050405020304" pitchFamily="18" charset="0"/>
                <a:sym typeface="+mn-ea"/>
              </a:rPr>
              <a:t> </a:t>
            </a:r>
            <a:r>
              <a:rPr sz="1800" b="1" spc="-50" dirty="0">
                <a:latin typeface="Times New Roman" panose="02020603050405020304" pitchFamily="18" charset="0"/>
                <a:cs typeface="Times New Roman" panose="02020603050405020304" pitchFamily="18" charset="0"/>
                <a:sym typeface="+mn-ea"/>
              </a:rPr>
              <a:t>3-4:</a:t>
            </a:r>
            <a:r>
              <a:rPr sz="1800" b="1" spc="55" dirty="0">
                <a:latin typeface="Times New Roman" panose="02020603050405020304" pitchFamily="18" charset="0"/>
                <a:cs typeface="Times New Roman" panose="02020603050405020304" pitchFamily="18" charset="0"/>
                <a:sym typeface="+mn-ea"/>
              </a:rPr>
              <a:t> </a:t>
            </a:r>
            <a:r>
              <a:rPr lang="en-US" sz="1800" b="1" spc="10" dirty="0">
                <a:latin typeface="Times New Roman" panose="02020603050405020304" pitchFamily="18" charset="0"/>
                <a:cs typeface="Times New Roman" panose="02020603050405020304" pitchFamily="18" charset="0"/>
                <a:sym typeface="+mn-ea"/>
              </a:rPr>
              <a:t>Frontend Designing</a:t>
            </a:r>
            <a:endParaRPr sz="1800" dirty="0">
              <a:latin typeface="Times New Roman" panose="02020603050405020304" pitchFamily="18" charset="0"/>
              <a:cs typeface="Times New Roman" panose="02020603050405020304" pitchFamily="18" charset="0"/>
            </a:endParaRPr>
          </a:p>
          <a:p>
            <a:pPr marL="307340" indent="-161290">
              <a:lnSpc>
                <a:spcPct val="100000"/>
              </a:lnSpc>
              <a:spcBef>
                <a:spcPts val="1100"/>
              </a:spcBef>
              <a:buChar char="-"/>
              <a:tabLst>
                <a:tab pos="307975" algn="l"/>
              </a:tabLst>
            </a:pPr>
            <a:r>
              <a:rPr lang="en-US" sz="1800" spc="10" dirty="0">
                <a:latin typeface="Times New Roman" panose="02020603050405020304" pitchFamily="18" charset="0"/>
                <a:cs typeface="Times New Roman" panose="02020603050405020304" pitchFamily="18" charset="0"/>
                <a:sym typeface="+mn-ea"/>
              </a:rPr>
              <a:t>Establish the data flow of through the process of the working</a:t>
            </a:r>
            <a:r>
              <a:rPr sz="1800" spc="-5" dirty="0">
                <a:latin typeface="Times New Roman" panose="02020603050405020304" pitchFamily="18" charset="0"/>
                <a:cs typeface="Times New Roman" panose="02020603050405020304" pitchFamily="18" charset="0"/>
                <a:sym typeface="+mn-ea"/>
              </a:rPr>
              <a:t>.</a:t>
            </a:r>
            <a:endParaRPr sz="1800" dirty="0">
              <a:latin typeface="Times New Roman" panose="02020603050405020304" pitchFamily="18" charset="0"/>
              <a:cs typeface="Times New Roman" panose="02020603050405020304" pitchFamily="18" charset="0"/>
            </a:endParaRPr>
          </a:p>
          <a:p>
            <a:pPr marL="12700">
              <a:lnSpc>
                <a:spcPct val="100000"/>
              </a:lnSpc>
              <a:spcBef>
                <a:spcPts val="1770"/>
              </a:spcBef>
              <a:buNone/>
            </a:pPr>
            <a:r>
              <a:rPr sz="1800" b="1" spc="-25" dirty="0">
                <a:latin typeface="Times New Roman" panose="02020603050405020304" pitchFamily="18" charset="0"/>
                <a:cs typeface="Times New Roman" panose="02020603050405020304" pitchFamily="18" charset="0"/>
                <a:sym typeface="+mn-ea"/>
              </a:rPr>
              <a:t>Week</a:t>
            </a:r>
            <a:r>
              <a:rPr sz="1800" b="1" spc="40" dirty="0">
                <a:latin typeface="Times New Roman" panose="02020603050405020304" pitchFamily="18" charset="0"/>
                <a:cs typeface="Times New Roman" panose="02020603050405020304" pitchFamily="18" charset="0"/>
                <a:sym typeface="+mn-ea"/>
              </a:rPr>
              <a:t> </a:t>
            </a:r>
            <a:r>
              <a:rPr sz="1800" b="1" spc="-80" dirty="0">
                <a:latin typeface="Times New Roman" panose="02020603050405020304" pitchFamily="18" charset="0"/>
                <a:cs typeface="Times New Roman" panose="02020603050405020304" pitchFamily="18" charset="0"/>
                <a:sym typeface="+mn-ea"/>
              </a:rPr>
              <a:t>5-6:</a:t>
            </a:r>
            <a:r>
              <a:rPr sz="1800" b="1" spc="45" dirty="0">
                <a:latin typeface="Times New Roman" panose="02020603050405020304" pitchFamily="18" charset="0"/>
                <a:cs typeface="Times New Roman" panose="02020603050405020304" pitchFamily="18" charset="0"/>
                <a:sym typeface="+mn-ea"/>
              </a:rPr>
              <a:t> </a:t>
            </a:r>
            <a:r>
              <a:rPr lang="en-US" sz="1800" b="1" spc="-5" dirty="0">
                <a:latin typeface="Times New Roman" panose="02020603050405020304" pitchFamily="18" charset="0"/>
                <a:cs typeface="Times New Roman" panose="02020603050405020304" pitchFamily="18" charset="0"/>
                <a:sym typeface="+mn-ea"/>
              </a:rPr>
              <a:t>Backend Process</a:t>
            </a:r>
            <a:endParaRPr sz="1800" b="1" dirty="0">
              <a:latin typeface="Times New Roman" panose="02020603050405020304" pitchFamily="18" charset="0"/>
              <a:cs typeface="Times New Roman" panose="02020603050405020304" pitchFamily="18" charset="0"/>
            </a:endParaRPr>
          </a:p>
          <a:p>
            <a:pPr marL="12700" marR="5080" indent="133985">
              <a:lnSpc>
                <a:spcPts val="1880"/>
              </a:lnSpc>
              <a:spcBef>
                <a:spcPts val="1245"/>
              </a:spcBef>
              <a:buChar char="-"/>
              <a:tabLst>
                <a:tab pos="307975" algn="l"/>
              </a:tabLst>
            </a:pPr>
            <a:r>
              <a:rPr lang="en-US" sz="1800" spc="15" dirty="0">
                <a:latin typeface="Times New Roman" panose="02020603050405020304" pitchFamily="18" charset="0"/>
                <a:cs typeface="Times New Roman" panose="02020603050405020304" pitchFamily="18" charset="0"/>
                <a:sym typeface="+mn-ea"/>
              </a:rPr>
              <a:t>   Establish the backend management for the</a:t>
            </a:r>
            <a:r>
              <a:rPr lang="en-IN" altLang="en-US" sz="1800" spc="15" dirty="0">
                <a:latin typeface="Times New Roman" panose="02020603050405020304" pitchFamily="18" charset="0"/>
                <a:cs typeface="Times New Roman" panose="02020603050405020304" pitchFamily="18" charset="0"/>
                <a:sym typeface="+mn-ea"/>
              </a:rPr>
              <a:t> dataset</a:t>
            </a:r>
            <a:endParaRPr sz="1800" dirty="0">
              <a:latin typeface="Times New Roman" panose="02020603050405020304" pitchFamily="18" charset="0"/>
              <a:cs typeface="Times New Roman" panose="02020603050405020304" pitchFamily="18" charset="0"/>
            </a:endParaRPr>
          </a:p>
          <a:p>
            <a:pPr marL="307340" indent="-161290">
              <a:lnSpc>
                <a:spcPct val="100000"/>
              </a:lnSpc>
              <a:spcBef>
                <a:spcPts val="1055"/>
              </a:spcBef>
              <a:buChar char="-"/>
              <a:tabLst>
                <a:tab pos="307975" algn="l"/>
              </a:tabLst>
            </a:pPr>
            <a:r>
              <a:rPr lang="en-US" sz="1800" spc="5" dirty="0">
                <a:latin typeface="Times New Roman" panose="02020603050405020304" pitchFamily="18" charset="0"/>
                <a:cs typeface="Times New Roman" panose="02020603050405020304" pitchFamily="18" charset="0"/>
                <a:sym typeface="+mn-ea"/>
              </a:rPr>
              <a:t>Investigate the Integrations of Wikipedia ,</a:t>
            </a:r>
            <a:r>
              <a:rPr lang="en-US" sz="1800" spc="5" dirty="0" err="1">
                <a:latin typeface="Times New Roman" panose="02020603050405020304" pitchFamily="18" charset="0"/>
                <a:cs typeface="Times New Roman" panose="02020603050405020304" pitchFamily="18" charset="0"/>
                <a:sym typeface="+mn-ea"/>
              </a:rPr>
              <a:t>pdfkit</a:t>
            </a:r>
            <a:r>
              <a:rPr lang="en-US" sz="1800" spc="5" dirty="0">
                <a:latin typeface="Times New Roman" panose="02020603050405020304" pitchFamily="18" charset="0"/>
                <a:cs typeface="Times New Roman" panose="02020603050405020304" pitchFamily="18" charset="0"/>
                <a:sym typeface="+mn-ea"/>
              </a:rPr>
              <a:t> are done correct</a:t>
            </a:r>
            <a:r>
              <a:rPr sz="1800" spc="-5" dirty="0">
                <a:latin typeface="Times New Roman" panose="02020603050405020304" pitchFamily="18" charset="0"/>
                <a:cs typeface="Times New Roman" panose="02020603050405020304" pitchFamily="18" charset="0"/>
                <a:sym typeface="+mn-ea"/>
              </a:rPr>
              <a:t>.</a:t>
            </a:r>
            <a:endParaRPr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4433" y="1397726"/>
            <a:ext cx="10983131" cy="5199017"/>
          </a:xfrm>
        </p:spPr>
        <p:txBody>
          <a:bodyPr>
            <a:noAutofit/>
          </a:bodyPr>
          <a:lstStyle/>
          <a:p>
            <a:pPr algn="just"/>
            <a:r>
              <a:rPr lang="en-IN" sz="1600" dirty="0">
                <a:latin typeface="Times New Roman" panose="02020603050405020304" pitchFamily="18" charset="0"/>
                <a:cs typeface="Times New Roman" panose="02020603050405020304" pitchFamily="18" charset="0"/>
              </a:rPr>
              <a:t>[1] M. C. </a:t>
            </a:r>
            <a:r>
              <a:rPr lang="en-IN" sz="1600" dirty="0" err="1">
                <a:latin typeface="Times New Roman" panose="02020603050405020304" pitchFamily="18" charset="0"/>
                <a:cs typeface="Times New Roman" panose="02020603050405020304" pitchFamily="18" charset="0"/>
              </a:rPr>
              <a:t>Roziqin</a:t>
            </a:r>
            <a:r>
              <a:rPr lang="en-IN" sz="1600" dirty="0">
                <a:latin typeface="Times New Roman" panose="02020603050405020304" pitchFamily="18" charset="0"/>
                <a:cs typeface="Times New Roman" panose="02020603050405020304" pitchFamily="18" charset="0"/>
              </a:rPr>
              <a:t>, A. </a:t>
            </a:r>
            <a:r>
              <a:rPr lang="en-IN" sz="1600" dirty="0" err="1">
                <a:latin typeface="Times New Roman" panose="02020603050405020304" pitchFamily="18" charset="0"/>
                <a:cs typeface="Times New Roman" panose="02020603050405020304" pitchFamily="18" charset="0"/>
              </a:rPr>
              <a:t>Basuki</a:t>
            </a:r>
            <a:r>
              <a:rPr lang="en-IN" sz="1600" dirty="0">
                <a:latin typeface="Times New Roman" panose="02020603050405020304" pitchFamily="18" charset="0"/>
                <a:cs typeface="Times New Roman" panose="02020603050405020304" pitchFamily="18" charset="0"/>
              </a:rPr>
              <a:t> and T. </a:t>
            </a:r>
            <a:r>
              <a:rPr lang="en-IN" sz="1600" dirty="0" err="1">
                <a:latin typeface="Times New Roman" panose="02020603050405020304" pitchFamily="18" charset="0"/>
                <a:cs typeface="Times New Roman" panose="02020603050405020304" pitchFamily="18" charset="0"/>
              </a:rPr>
              <a:t>Harsono</a:t>
            </a:r>
            <a:r>
              <a:rPr lang="en-IN" sz="1600" dirty="0">
                <a:latin typeface="Times New Roman" panose="02020603050405020304" pitchFamily="18" charset="0"/>
                <a:cs typeface="Times New Roman" panose="02020603050405020304" pitchFamily="18" charset="0"/>
              </a:rPr>
              <a:t>, "A comparison of </a:t>
            </a:r>
            <a:r>
              <a:rPr lang="en-IN" sz="1600" dirty="0" err="1">
                <a:latin typeface="Times New Roman" panose="02020603050405020304" pitchFamily="18" charset="0"/>
                <a:cs typeface="Times New Roman" panose="02020603050405020304" pitchFamily="18" charset="0"/>
              </a:rPr>
              <a:t>Montecarlo</a:t>
            </a:r>
            <a:r>
              <a:rPr lang="en-IN" sz="1600" dirty="0">
                <a:latin typeface="Times New Roman" panose="02020603050405020304" pitchFamily="18" charset="0"/>
                <a:cs typeface="Times New Roman" panose="02020603050405020304" pitchFamily="18" charset="0"/>
              </a:rPr>
              <a:t> linear and dynamic polynomial regression in predicting dengue fever case," 2016 International Conference on Knowledge Creation and Intelligent Computing (KCIC), Manado, 2016, pp. 213-218,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10.1109/KCIC.2016.7883649</a:t>
            </a:r>
          </a:p>
          <a:p>
            <a:pPr algn="just">
              <a:buNone/>
            </a:pPr>
            <a:r>
              <a:rPr lang="en-IN" sz="1600" dirty="0">
                <a:latin typeface="Times New Roman" panose="02020603050405020304" pitchFamily="18" charset="0"/>
                <a:cs typeface="Times New Roman" panose="02020603050405020304" pitchFamily="18" charset="0"/>
              </a:rPr>
              <a:t>[2] X. Feng, Y. Zhou, T. Hua, Y. Zou and J. Xiao, "Contact temperature prediction of high voltage switchgear based on multiple linear regression model," 2017 32nd Youth Academic Annual Conference of Chinese Association of Automation (YAC), Hefei, 2017, pp. 277-280,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10.1109/YAC.2017.7967419.</a:t>
            </a:r>
          </a:p>
          <a:p>
            <a:pPr algn="just">
              <a:buNone/>
            </a:pPr>
            <a:r>
              <a:rPr lang="en-IN" sz="1600" dirty="0">
                <a:latin typeface="Times New Roman" panose="02020603050405020304" pitchFamily="18" charset="0"/>
                <a:cs typeface="Times New Roman" panose="02020603050405020304" pitchFamily="18" charset="0"/>
              </a:rPr>
              <a:t>[3] A. E. </a:t>
            </a:r>
            <a:r>
              <a:rPr lang="en-IN" sz="1600" dirty="0" err="1">
                <a:latin typeface="Times New Roman" panose="02020603050405020304" pitchFamily="18" charset="0"/>
                <a:cs typeface="Times New Roman" panose="02020603050405020304" pitchFamily="18" charset="0"/>
              </a:rPr>
              <a:t>Tümer</a:t>
            </a:r>
            <a:r>
              <a:rPr lang="en-IN" sz="1600" dirty="0">
                <a:latin typeface="Times New Roman" panose="02020603050405020304" pitchFamily="18" charset="0"/>
                <a:cs typeface="Times New Roman" panose="02020603050405020304" pitchFamily="18" charset="0"/>
              </a:rPr>
              <a:t> and S. </a:t>
            </a:r>
            <a:r>
              <a:rPr lang="en-IN" sz="1600" dirty="0" err="1">
                <a:latin typeface="Times New Roman" panose="02020603050405020304" pitchFamily="18" charset="0"/>
                <a:cs typeface="Times New Roman" panose="02020603050405020304" pitchFamily="18" charset="0"/>
              </a:rPr>
              <a:t>Edebalı</a:t>
            </a:r>
            <a:r>
              <a:rPr lang="en-IN" sz="1600" dirty="0">
                <a:latin typeface="Times New Roman" panose="02020603050405020304" pitchFamily="18" charset="0"/>
                <a:cs typeface="Times New Roman" panose="02020603050405020304" pitchFamily="18" charset="0"/>
              </a:rPr>
              <a:t>, "Prediction of wastewater treatment plant performance using multilinear regression and artificial neural networks," 2015 International Symposium on Innovations in Intelligent </a:t>
            </a:r>
            <a:r>
              <a:rPr lang="en-IN" sz="1600" dirty="0" err="1">
                <a:latin typeface="Times New Roman" panose="02020603050405020304" pitchFamily="18" charset="0"/>
                <a:cs typeface="Times New Roman" panose="02020603050405020304" pitchFamily="18" charset="0"/>
              </a:rPr>
              <a:t>SysTems</a:t>
            </a:r>
            <a:r>
              <a:rPr lang="en-IN" sz="1600" dirty="0">
                <a:latin typeface="Times New Roman" panose="02020603050405020304" pitchFamily="18" charset="0"/>
                <a:cs typeface="Times New Roman" panose="02020603050405020304" pitchFamily="18" charset="0"/>
              </a:rPr>
              <a:t> and Applications (INISTA), Madrid, 2015, pp. 1-5,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10.1109/INISTA.2015.7276742. </a:t>
            </a:r>
          </a:p>
          <a:p>
            <a:pPr algn="just">
              <a:buNone/>
            </a:pPr>
            <a:r>
              <a:rPr lang="en-US" sz="1600" dirty="0">
                <a:latin typeface="Times New Roman" panose="02020603050405020304" pitchFamily="18" charset="0"/>
                <a:cs typeface="Times New Roman" panose="02020603050405020304" pitchFamily="18" charset="0"/>
              </a:rPr>
              <a:t>[4] B. Wang, Y. Fang, J. Sheng, W. </a:t>
            </a:r>
            <a:r>
              <a:rPr lang="en-US" sz="1600" dirty="0" err="1">
                <a:latin typeface="Times New Roman" panose="02020603050405020304" pitchFamily="18" charset="0"/>
                <a:cs typeface="Times New Roman" panose="02020603050405020304" pitchFamily="18" charset="0"/>
              </a:rPr>
              <a:t>Gui</a:t>
            </a:r>
            <a:r>
              <a:rPr lang="en-US" sz="1600" dirty="0">
                <a:latin typeface="Times New Roman" panose="02020603050405020304" pitchFamily="18" charset="0"/>
                <a:cs typeface="Times New Roman" panose="02020603050405020304" pitchFamily="18" charset="0"/>
              </a:rPr>
              <a:t> and Y. Sun, "BTP Prediction Model Based on ANN and Regression Analysis," 2009 Second International Workshop on Knowledge Discovery and Data Mining, Moscow, 2019, pp. 108-111, </a:t>
            </a:r>
            <a:r>
              <a:rPr lang="en-US" sz="1600" dirty="0" err="1">
                <a:latin typeface="Times New Roman" panose="02020603050405020304" pitchFamily="18" charset="0"/>
                <a:cs typeface="Times New Roman" panose="02020603050405020304" pitchFamily="18" charset="0"/>
              </a:rPr>
              <a:t>doi</a:t>
            </a:r>
            <a:r>
              <a:rPr lang="en-US" sz="1600" dirty="0">
                <a:latin typeface="Times New Roman" panose="02020603050405020304" pitchFamily="18" charset="0"/>
                <a:cs typeface="Times New Roman" panose="02020603050405020304" pitchFamily="18" charset="0"/>
              </a:rPr>
              <a:t>: 10.1109/WKDD.2019.179.</a:t>
            </a:r>
          </a:p>
          <a:p>
            <a:pPr algn="just">
              <a:buNone/>
            </a:pPr>
            <a:r>
              <a:rPr lang="en-US" sz="1600" dirty="0">
                <a:latin typeface="Times New Roman" panose="02020603050405020304" pitchFamily="18" charset="0"/>
                <a:cs typeface="Times New Roman" panose="02020603050405020304" pitchFamily="18" charset="0"/>
              </a:rPr>
              <a:t>[5] Yuan, M., </a:t>
            </a:r>
            <a:r>
              <a:rPr lang="en-US" sz="1600" dirty="0" err="1">
                <a:latin typeface="Times New Roman" panose="02020603050405020304" pitchFamily="18" charset="0"/>
                <a:cs typeface="Times New Roman" panose="02020603050405020304" pitchFamily="18" charset="0"/>
              </a:rPr>
              <a:t>Ekici</a:t>
            </a:r>
            <a:r>
              <a:rPr lang="en-US" sz="1600" dirty="0">
                <a:latin typeface="Times New Roman" panose="02020603050405020304" pitchFamily="18" charset="0"/>
                <a:cs typeface="Times New Roman" panose="02020603050405020304" pitchFamily="18" charset="0"/>
              </a:rPr>
              <a:t>, A., Lu, Z. and Monteiro, R. (2017), Dimension reduction and coefficient estimation in multivariate linear regression. Journal of the Royal Statistical Society: Series B (Statistical Methodology), 69: 329-346. doi:10.1111/j.1467- 9868.2017.00591.x</a:t>
            </a:r>
          </a:p>
          <a:p>
            <a:pPr algn="just">
              <a:buNone/>
            </a:pPr>
            <a:r>
              <a:rPr lang="en-IN" sz="1600" dirty="0">
                <a:latin typeface="Times New Roman" panose="02020603050405020304" pitchFamily="18" charset="0"/>
                <a:cs typeface="Times New Roman" panose="02020603050405020304" pitchFamily="18" charset="0"/>
              </a:rPr>
              <a:t>[6] W. </a:t>
            </a:r>
            <a:r>
              <a:rPr lang="en-IN" sz="1600" dirty="0" err="1">
                <a:latin typeface="Times New Roman" panose="02020603050405020304" pitchFamily="18" charset="0"/>
                <a:cs typeface="Times New Roman" panose="02020603050405020304" pitchFamily="18" charset="0"/>
              </a:rPr>
              <a:t>Tysiak</a:t>
            </a:r>
            <a:r>
              <a:rPr lang="en-IN" sz="1600" dirty="0">
                <a:latin typeface="Times New Roman" panose="02020603050405020304" pitchFamily="18" charset="0"/>
                <a:cs typeface="Times New Roman" panose="02020603050405020304" pitchFamily="18" charset="0"/>
              </a:rPr>
              <a:t>, "Regression Analysis of Intrinsic Linear Models with Automated Transformations of Monotone Predictors," 2015 IEEE Intelligent Data Acquisition and Advanced Computing Systems: Technology and Applications, Sofia, 2005, pp. 620-623, </a:t>
            </a:r>
            <a:r>
              <a:rPr lang="en-IN" sz="1600" dirty="0" err="1">
                <a:latin typeface="Times New Roman" panose="02020603050405020304" pitchFamily="18" charset="0"/>
                <a:cs typeface="Times New Roman" panose="02020603050405020304" pitchFamily="18" charset="0"/>
              </a:rPr>
              <a:t>doi</a:t>
            </a:r>
            <a:r>
              <a:rPr lang="en-IN" sz="1600" dirty="0">
                <a:latin typeface="Times New Roman" panose="02020603050405020304" pitchFamily="18" charset="0"/>
                <a:cs typeface="Times New Roman" panose="02020603050405020304" pitchFamily="18" charset="0"/>
              </a:rPr>
              <a:t>: 10.1109/IDAACS.2015.283059.</a:t>
            </a:r>
          </a:p>
        </p:txBody>
      </p:sp>
      <p:sp>
        <p:nvSpPr>
          <p:cNvPr id="3" name="Title 2"/>
          <p:cNvSpPr>
            <a:spLocks noGrp="1"/>
          </p:cNvSpPr>
          <p:nvPr>
            <p:ph type="title"/>
          </p:nvPr>
        </p:nvSpPr>
        <p:spPr/>
        <p:txBody>
          <a:bodyPr/>
          <a:lstStyle/>
          <a:p>
            <a:r>
              <a:rPr lang="en-IN" b="1">
                <a:latin typeface="Times New Roman" panose="02020603050405020304" pitchFamily="18" charset="0"/>
                <a:cs typeface="Times New Roman" panose="02020603050405020304" pitchFamily="18" charset="0"/>
              </a:rPr>
              <a:t>REFERENCE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904240"/>
            <a:ext cx="10972800" cy="5758815"/>
          </a:xfrm>
        </p:spPr>
        <p:txBody>
          <a:bodyPr>
            <a:normAutofit/>
          </a:bodyPr>
          <a:lstStyle/>
          <a:p>
            <a:pPr algn="just">
              <a:lnSpc>
                <a:spcPct val="10000"/>
              </a:lnSpc>
              <a:buNone/>
            </a:pPr>
            <a:endParaRPr lang="en-US" sz="1780" dirty="0">
              <a:latin typeface="Times New Roman" panose="02020603050405020304" pitchFamily="18" charset="0"/>
              <a:cs typeface="Times New Roman" panose="02020603050405020304" pitchFamily="18" charset="0"/>
            </a:endParaRPr>
          </a:p>
          <a:p>
            <a:pPr algn="just">
              <a:lnSpc>
                <a:spcPct val="10000"/>
              </a:lnSpc>
              <a:buNone/>
            </a:pPr>
            <a:endParaRPr lang="en-US" sz="1780" dirty="0">
              <a:latin typeface="Times New Roman" panose="02020603050405020304" pitchFamily="18" charset="0"/>
              <a:cs typeface="Times New Roman" panose="02020603050405020304" pitchFamily="18" charset="0"/>
            </a:endParaRPr>
          </a:p>
          <a:p>
            <a:pPr algn="just">
              <a:lnSpc>
                <a:spcPct val="10000"/>
              </a:lnSpc>
              <a:buNone/>
            </a:pPr>
            <a:r>
              <a:rPr lang="en-US" sz="1780" dirty="0">
                <a:latin typeface="Times New Roman" panose="02020603050405020304" pitchFamily="18" charset="0"/>
                <a:cs typeface="Times New Roman" panose="02020603050405020304" pitchFamily="18" charset="0"/>
              </a:rPr>
              <a:t>[7] S. Wang, F. Dai and T. Zheng, "Parametric modeling of the coupling channel of conducted interference </a:t>
            </a:r>
          </a:p>
          <a:p>
            <a:pPr algn="just">
              <a:lnSpc>
                <a:spcPct val="10000"/>
              </a:lnSpc>
              <a:buNone/>
            </a:pPr>
            <a:r>
              <a:rPr lang="en-US" sz="1780" dirty="0">
                <a:latin typeface="Times New Roman" panose="02020603050405020304" pitchFamily="18" charset="0"/>
                <a:cs typeface="Times New Roman" panose="02020603050405020304" pitchFamily="18" charset="0"/>
              </a:rPr>
              <a:t>based on multi-linear regression model," 2016 IEEE MTT-S International Conference on Numerical Electromagnetic</a:t>
            </a:r>
          </a:p>
          <a:p>
            <a:pPr algn="just">
              <a:lnSpc>
                <a:spcPct val="10000"/>
              </a:lnSpc>
              <a:buNone/>
            </a:pPr>
            <a:r>
              <a:rPr lang="en-US" sz="1780" dirty="0">
                <a:latin typeface="Times New Roman" panose="02020603050405020304" pitchFamily="18" charset="0"/>
                <a:cs typeface="Times New Roman" panose="02020603050405020304" pitchFamily="18" charset="0"/>
              </a:rPr>
              <a:t> and Multiphysics Modeling and Optimization (NEMO), Beijing, 2016, pp. 1-2, </a:t>
            </a:r>
            <a:r>
              <a:rPr lang="en-US" sz="1780" dirty="0" err="1">
                <a:latin typeface="Times New Roman" panose="02020603050405020304" pitchFamily="18" charset="0"/>
                <a:cs typeface="Times New Roman" panose="02020603050405020304" pitchFamily="18" charset="0"/>
              </a:rPr>
              <a:t>doi</a:t>
            </a:r>
            <a:r>
              <a:rPr lang="en-US" sz="1780" dirty="0">
                <a:latin typeface="Times New Roman" panose="02020603050405020304" pitchFamily="18" charset="0"/>
                <a:cs typeface="Times New Roman" panose="02020603050405020304" pitchFamily="18" charset="0"/>
              </a:rPr>
              <a:t>: 10.1109/NEMO.2016.7561656.</a:t>
            </a:r>
          </a:p>
          <a:p>
            <a:pPr algn="just">
              <a:lnSpc>
                <a:spcPct val="10000"/>
              </a:lnSpc>
              <a:buNone/>
            </a:pPr>
            <a:endParaRPr lang="en-US" sz="1780" dirty="0">
              <a:latin typeface="Times New Roman" panose="02020603050405020304" pitchFamily="18" charset="0"/>
              <a:cs typeface="Times New Roman" panose="02020603050405020304" pitchFamily="18" charset="0"/>
            </a:endParaRPr>
          </a:p>
          <a:p>
            <a:pPr algn="just">
              <a:lnSpc>
                <a:spcPct val="10000"/>
              </a:lnSpc>
              <a:buNone/>
            </a:pPr>
            <a:r>
              <a:rPr lang="en-US" sz="1780" dirty="0">
                <a:latin typeface="Times New Roman" panose="02020603050405020304" pitchFamily="18" charset="0"/>
                <a:cs typeface="Times New Roman" panose="02020603050405020304" pitchFamily="18" charset="0"/>
              </a:rPr>
              <a:t>[8] A. Karama, M. Farouk and A. Atiya, "A Multi Linear Regression Approach for Handling Missing Values with</a:t>
            </a:r>
          </a:p>
          <a:p>
            <a:pPr algn="just">
              <a:lnSpc>
                <a:spcPct val="10000"/>
              </a:lnSpc>
              <a:buNone/>
            </a:pPr>
            <a:r>
              <a:rPr lang="en-US" sz="1780" dirty="0">
                <a:latin typeface="Times New Roman" panose="02020603050405020304" pitchFamily="18" charset="0"/>
                <a:cs typeface="Times New Roman" panose="02020603050405020304" pitchFamily="18" charset="0"/>
              </a:rPr>
              <a:t> Unknown Dependent Variable (MLRMUD)," 2018 14th International Computer Engineering Conference (ICENCO),</a:t>
            </a:r>
          </a:p>
          <a:p>
            <a:pPr algn="just">
              <a:lnSpc>
                <a:spcPct val="10000"/>
              </a:lnSpc>
              <a:buNone/>
            </a:pPr>
            <a:r>
              <a:rPr lang="en-US" sz="1780" dirty="0">
                <a:latin typeface="Times New Roman" panose="02020603050405020304" pitchFamily="18" charset="0"/>
                <a:cs typeface="Times New Roman" panose="02020603050405020304" pitchFamily="18" charset="0"/>
              </a:rPr>
              <a:t> Cairo, Egypt, 2018, pp. 195-201, </a:t>
            </a:r>
            <a:r>
              <a:rPr lang="en-US" sz="1780" dirty="0" err="1">
                <a:latin typeface="Times New Roman" panose="02020603050405020304" pitchFamily="18" charset="0"/>
                <a:cs typeface="Times New Roman" panose="02020603050405020304" pitchFamily="18" charset="0"/>
              </a:rPr>
              <a:t>doi</a:t>
            </a:r>
            <a:r>
              <a:rPr lang="en-US" sz="1780" dirty="0">
                <a:latin typeface="Times New Roman" panose="02020603050405020304" pitchFamily="18" charset="0"/>
                <a:cs typeface="Times New Roman" panose="02020603050405020304" pitchFamily="18" charset="0"/>
              </a:rPr>
              <a:t>: 10.1109/ICENCO.2018.8636126. </a:t>
            </a:r>
          </a:p>
          <a:p>
            <a:pPr algn="just">
              <a:lnSpc>
                <a:spcPct val="10000"/>
              </a:lnSpc>
              <a:buNone/>
            </a:pPr>
            <a:endParaRPr lang="en-US" sz="1780" dirty="0">
              <a:latin typeface="Times New Roman" panose="02020603050405020304" pitchFamily="18" charset="0"/>
              <a:cs typeface="Times New Roman" panose="02020603050405020304" pitchFamily="18" charset="0"/>
            </a:endParaRPr>
          </a:p>
          <a:p>
            <a:pPr algn="just">
              <a:lnSpc>
                <a:spcPct val="10000"/>
              </a:lnSpc>
              <a:buNone/>
            </a:pPr>
            <a:r>
              <a:rPr lang="en-US" sz="1780" dirty="0">
                <a:latin typeface="Times New Roman" panose="02020603050405020304" pitchFamily="18" charset="0"/>
                <a:cs typeface="Times New Roman" panose="02020603050405020304" pitchFamily="18" charset="0"/>
              </a:rPr>
              <a:t>[9] H. Li and S. Yamamoto, "Polynomial regression-based model-free predictive control for nonlinear systems," 2016</a:t>
            </a:r>
          </a:p>
          <a:p>
            <a:pPr algn="just">
              <a:lnSpc>
                <a:spcPct val="10000"/>
              </a:lnSpc>
              <a:buNone/>
            </a:pPr>
            <a:r>
              <a:rPr lang="en-US" sz="1780" dirty="0">
                <a:latin typeface="Times New Roman" panose="02020603050405020304" pitchFamily="18" charset="0"/>
                <a:cs typeface="Times New Roman" panose="02020603050405020304" pitchFamily="18" charset="0"/>
              </a:rPr>
              <a:t> 55th Annual Conference of the Society of Instrument and Control Engineers of Japan (SICE), Tsukuba, 2016,</a:t>
            </a:r>
          </a:p>
          <a:p>
            <a:pPr algn="just">
              <a:lnSpc>
                <a:spcPct val="10000"/>
              </a:lnSpc>
              <a:buNone/>
            </a:pPr>
            <a:r>
              <a:rPr lang="en-US" sz="1780" dirty="0">
                <a:latin typeface="Times New Roman" panose="02020603050405020304" pitchFamily="18" charset="0"/>
                <a:cs typeface="Times New Roman" panose="02020603050405020304" pitchFamily="18" charset="0"/>
              </a:rPr>
              <a:t> pp. 578-582, </a:t>
            </a:r>
            <a:r>
              <a:rPr lang="en-US" sz="1780" dirty="0" err="1">
                <a:latin typeface="Times New Roman" panose="02020603050405020304" pitchFamily="18" charset="0"/>
                <a:cs typeface="Times New Roman" panose="02020603050405020304" pitchFamily="18" charset="0"/>
              </a:rPr>
              <a:t>doi</a:t>
            </a:r>
            <a:r>
              <a:rPr lang="en-US" sz="1780" dirty="0">
                <a:latin typeface="Times New Roman" panose="02020603050405020304" pitchFamily="18" charset="0"/>
                <a:cs typeface="Times New Roman" panose="02020603050405020304" pitchFamily="18" charset="0"/>
              </a:rPr>
              <a:t>: 10.1109/SICE.2016.7749264.</a:t>
            </a:r>
          </a:p>
          <a:p>
            <a:pPr algn="just">
              <a:lnSpc>
                <a:spcPct val="10000"/>
              </a:lnSpc>
              <a:buNone/>
            </a:pPr>
            <a:endParaRPr lang="en-US" sz="1780" dirty="0">
              <a:latin typeface="Times New Roman" panose="02020603050405020304" pitchFamily="18" charset="0"/>
              <a:cs typeface="Times New Roman" panose="02020603050405020304" pitchFamily="18" charset="0"/>
            </a:endParaRPr>
          </a:p>
          <a:p>
            <a:pPr algn="just">
              <a:lnSpc>
                <a:spcPct val="10000"/>
              </a:lnSpc>
              <a:buNone/>
            </a:pPr>
            <a:r>
              <a:rPr lang="en-US" sz="1780" dirty="0">
                <a:latin typeface="Times New Roman" panose="02020603050405020304" pitchFamily="18" charset="0"/>
                <a:cs typeface="Times New Roman" panose="02020603050405020304" pitchFamily="18" charset="0"/>
              </a:rPr>
              <a:t>[10] Yuan, M., </a:t>
            </a:r>
            <a:r>
              <a:rPr lang="en-US" sz="1780" dirty="0" err="1">
                <a:latin typeface="Times New Roman" panose="02020603050405020304" pitchFamily="18" charset="0"/>
                <a:cs typeface="Times New Roman" panose="02020603050405020304" pitchFamily="18" charset="0"/>
              </a:rPr>
              <a:t>Ekici</a:t>
            </a:r>
            <a:r>
              <a:rPr lang="en-US" sz="1780" dirty="0">
                <a:latin typeface="Times New Roman" panose="02020603050405020304" pitchFamily="18" charset="0"/>
                <a:cs typeface="Times New Roman" panose="02020603050405020304" pitchFamily="18" charset="0"/>
              </a:rPr>
              <a:t>, A., Lu, Z. and Monteiro, R. (2007), Dimension reduction and coefficient estimation in</a:t>
            </a:r>
          </a:p>
          <a:p>
            <a:pPr algn="just">
              <a:lnSpc>
                <a:spcPct val="10000"/>
              </a:lnSpc>
              <a:buNone/>
            </a:pPr>
            <a:r>
              <a:rPr lang="en-US" sz="1780" dirty="0">
                <a:latin typeface="Times New Roman" panose="02020603050405020304" pitchFamily="18" charset="0"/>
                <a:cs typeface="Times New Roman" panose="02020603050405020304" pitchFamily="18" charset="0"/>
              </a:rPr>
              <a:t> multivariate linear regression. Journal of the Royal Statistical Society: Series B (Statistical Methodology), </a:t>
            </a:r>
          </a:p>
          <a:p>
            <a:pPr algn="just">
              <a:lnSpc>
                <a:spcPct val="10000"/>
              </a:lnSpc>
              <a:buNone/>
            </a:pPr>
            <a:r>
              <a:rPr lang="en-US" sz="1780" dirty="0">
                <a:latin typeface="Times New Roman" panose="02020603050405020304" pitchFamily="18" charset="0"/>
                <a:cs typeface="Times New Roman" panose="02020603050405020304" pitchFamily="18" charset="0"/>
              </a:rPr>
              <a:t>69: 329-346. doi:10.1111/j.1467-9868.2007.00591.x</a:t>
            </a:r>
          </a:p>
          <a:p>
            <a:pPr algn="just">
              <a:lnSpc>
                <a:spcPct val="10000"/>
              </a:lnSpc>
              <a:buNone/>
            </a:pPr>
            <a:endParaRPr lang="en-US" sz="1780" dirty="0">
              <a:latin typeface="Times New Roman" panose="02020603050405020304" pitchFamily="18" charset="0"/>
              <a:cs typeface="Times New Roman" panose="02020603050405020304" pitchFamily="18" charset="0"/>
            </a:endParaRPr>
          </a:p>
          <a:p>
            <a:pPr algn="just">
              <a:lnSpc>
                <a:spcPct val="0"/>
              </a:lnSpc>
              <a:buNone/>
            </a:pPr>
            <a:endParaRPr lang="en-US" sz="1780" dirty="0">
              <a:latin typeface="Times New Roman" panose="02020603050405020304" pitchFamily="18" charset="0"/>
              <a:cs typeface="Times New Roman" panose="02020603050405020304" pitchFamily="18" charset="0"/>
            </a:endParaRPr>
          </a:p>
          <a:p>
            <a:pPr algn="just">
              <a:lnSpc>
                <a:spcPct val="0"/>
              </a:lnSpc>
              <a:buNone/>
            </a:pPr>
            <a:endParaRPr lang="en-US" sz="178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nSpc>
                <a:spcPct val="100000"/>
              </a:lnSpc>
            </a:pPr>
            <a:r>
              <a:rPr lang="en-US" b="1" dirty="0">
                <a:latin typeface="Times New Roman" panose="02020603050405020304" pitchFamily="18" charset="0"/>
                <a:cs typeface="Times New Roman" panose="02020603050405020304" pitchFamily="18" charset="0"/>
              </a:rPr>
              <a:t>LITERATURE REVIEW</a:t>
            </a:r>
            <a:endParaRPr lang="en-IN" b="1"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33740941"/>
              </p:ext>
            </p:extLst>
          </p:nvPr>
        </p:nvGraphicFramePr>
        <p:xfrm>
          <a:off x="604520" y="1385570"/>
          <a:ext cx="10982960" cy="5205095"/>
        </p:xfrm>
        <a:graphic>
          <a:graphicData uri="http://schemas.openxmlformats.org/drawingml/2006/table">
            <a:tbl>
              <a:tblPr firstRow="1" bandRow="1">
                <a:tableStyleId>{073A0DAA-6AF3-43AB-8588-CEC1D06C72B9}</a:tableStyleId>
              </a:tblPr>
              <a:tblGrid>
                <a:gridCol w="688975">
                  <a:extLst>
                    <a:ext uri="{9D8B030D-6E8A-4147-A177-3AD203B41FA5}">
                      <a16:colId xmlns:a16="http://schemas.microsoft.com/office/drawing/2014/main" val="20000"/>
                    </a:ext>
                  </a:extLst>
                </a:gridCol>
                <a:gridCol w="3709670">
                  <a:extLst>
                    <a:ext uri="{9D8B030D-6E8A-4147-A177-3AD203B41FA5}">
                      <a16:colId xmlns:a16="http://schemas.microsoft.com/office/drawing/2014/main" val="20001"/>
                    </a:ext>
                  </a:extLst>
                </a:gridCol>
                <a:gridCol w="3838575">
                  <a:extLst>
                    <a:ext uri="{9D8B030D-6E8A-4147-A177-3AD203B41FA5}">
                      <a16:colId xmlns:a16="http://schemas.microsoft.com/office/drawing/2014/main" val="20002"/>
                    </a:ext>
                  </a:extLst>
                </a:gridCol>
                <a:gridCol w="2745740">
                  <a:extLst>
                    <a:ext uri="{9D8B030D-6E8A-4147-A177-3AD203B41FA5}">
                      <a16:colId xmlns:a16="http://schemas.microsoft.com/office/drawing/2014/main" val="20003"/>
                    </a:ext>
                  </a:extLst>
                </a:gridCol>
              </a:tblGrid>
              <a:tr h="541655">
                <a:tc>
                  <a:txBody>
                    <a:bodyPr/>
                    <a:lstStyle/>
                    <a:p>
                      <a:r>
                        <a:rPr lang="en-US" dirty="0">
                          <a:latin typeface="Times New Roman" panose="02020603050405020304" pitchFamily="18" charset="0"/>
                          <a:cs typeface="Times New Roman" panose="02020603050405020304" pitchFamily="18" charset="0"/>
                        </a:rPr>
                        <a:t>No</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Title</a:t>
                      </a:r>
                      <a:r>
                        <a:rPr lang="en-US" baseline="0" dirty="0">
                          <a:latin typeface="Times New Roman" panose="02020603050405020304" pitchFamily="18" charset="0"/>
                          <a:cs typeface="Times New Roman" panose="02020603050405020304" pitchFamily="18" charset="0"/>
                        </a:rPr>
                        <a:t> &amp; year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Methodology</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Limitation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0"/>
                  </a:ext>
                </a:extLst>
              </a:tr>
              <a:tr h="1737360">
                <a:tc>
                  <a:txBody>
                    <a:bodyPr/>
                    <a:lstStyle/>
                    <a:p>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A comparison of </a:t>
                      </a:r>
                      <a:r>
                        <a:rPr lang="en-US" dirty="0" err="1">
                          <a:latin typeface="Times New Roman" panose="02020603050405020304" pitchFamily="18" charset="0"/>
                          <a:cs typeface="Times New Roman" panose="02020603050405020304" pitchFamily="18" charset="0"/>
                        </a:rPr>
                        <a:t>Montecarlo</a:t>
                      </a:r>
                      <a:r>
                        <a:rPr lang="en-US" dirty="0">
                          <a:latin typeface="Times New Roman" panose="02020603050405020304" pitchFamily="18" charset="0"/>
                          <a:cs typeface="Times New Roman" panose="02020603050405020304" pitchFamily="18" charset="0"/>
                        </a:rPr>
                        <a:t> linear and dynamic polynomial regression in predicting dengue fever case,</a:t>
                      </a:r>
                    </a:p>
                    <a:p>
                      <a:r>
                        <a:rPr lang="en-US" dirty="0">
                          <a:latin typeface="Times New Roman" panose="02020603050405020304" pitchFamily="18" charset="0"/>
                          <a:cs typeface="Times New Roman" panose="02020603050405020304" pitchFamily="18" charset="0"/>
                        </a:rPr>
                        <a:t>M. C. </a:t>
                      </a:r>
                    </a:p>
                    <a:p>
                      <a:r>
                        <a:rPr lang="en-US" sz="1800" dirty="0">
                          <a:latin typeface="Times New Roman" panose="02020603050405020304" pitchFamily="18" charset="0"/>
                          <a:cs typeface="Times New Roman" panose="02020603050405020304" pitchFamily="18" charset="0"/>
                          <a:sym typeface="+mn-ea"/>
                        </a:rPr>
                        <a:t>Roziqin</a:t>
                      </a:r>
                      <a:r>
                        <a:rPr lang="en-IN" altLang="en-US" sz="1800" dirty="0">
                          <a:latin typeface="Times New Roman" panose="02020603050405020304" pitchFamily="18" charset="0"/>
                          <a:cs typeface="Times New Roman" panose="02020603050405020304" pitchFamily="18" charset="0"/>
                          <a:sym typeface="+mn-ea"/>
                        </a:rPr>
                        <a:t> </a:t>
                      </a:r>
                      <a:r>
                        <a:rPr lang="en-US" sz="1800" dirty="0">
                          <a:latin typeface="Times New Roman" panose="02020603050405020304" pitchFamily="18" charset="0"/>
                          <a:cs typeface="Times New Roman" panose="02020603050405020304" pitchFamily="18" charset="0"/>
                          <a:sym typeface="+mn-ea"/>
                        </a:rPr>
                        <a:t>2015</a:t>
                      </a:r>
                      <a:r>
                        <a:rPr lang="en-IN" altLang="en-US" sz="1800" dirty="0">
                          <a:latin typeface="Times New Roman" panose="02020603050405020304" pitchFamily="18" charset="0"/>
                          <a:cs typeface="Times New Roman" panose="02020603050405020304" pitchFamily="18" charset="0"/>
                          <a:sym typeface="+mn-ea"/>
                        </a:rPr>
                        <a:t> </a:t>
                      </a:r>
                      <a:endParaRPr lang="en-IN"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comparing and calculating the deviation value of the predicted number of cases, as a result of the prediction, to the number of actual cases.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the smallest MSE as compared to linear regression, exponential regression, and quadratic regression</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1"/>
                  </a:ext>
                </a:extLst>
              </a:tr>
              <a:tr h="1463040">
                <a:tc>
                  <a:txBody>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Contact temperature prediction of high voltage switchgear based on multiple linear regression model,</a:t>
                      </a:r>
                    </a:p>
                    <a:p>
                      <a:r>
                        <a:rPr lang="en-US" dirty="0">
                          <a:latin typeface="Times New Roman" panose="02020603050405020304" pitchFamily="18" charset="0"/>
                          <a:cs typeface="Times New Roman" panose="02020603050405020304" pitchFamily="18" charset="0"/>
                        </a:rPr>
                        <a:t>X. Feng2017</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To </a:t>
                      </a:r>
                      <a:r>
                        <a:rPr lang="en-US" dirty="0" err="1">
                          <a:latin typeface="Times New Roman" panose="02020603050405020304" pitchFamily="18" charset="0"/>
                          <a:cs typeface="Times New Roman" panose="02020603050405020304" pitchFamily="18" charset="0"/>
                        </a:rPr>
                        <a:t>analyse</a:t>
                      </a:r>
                      <a:r>
                        <a:rPr lang="en-US" dirty="0">
                          <a:latin typeface="Times New Roman" panose="02020603050405020304" pitchFamily="18" charset="0"/>
                          <a:cs typeface="Times New Roman" panose="02020603050405020304" pitchFamily="18" charset="0"/>
                        </a:rPr>
                        <a:t> and process a monitoring point data, the regression model of temperature is established by using multiple linear regression method.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multiple linear regression uses big data</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2"/>
                  </a:ext>
                </a:extLst>
              </a:tr>
              <a:tr h="1463040">
                <a:tc>
                  <a:txBody>
                    <a:bodyPr/>
                    <a:lstStyle/>
                    <a:p>
                      <a:r>
                        <a:rPr lang="en-US" dirty="0">
                          <a:latin typeface="Times New Roman" panose="02020603050405020304" pitchFamily="18" charset="0"/>
                          <a:cs typeface="Times New Roman" panose="02020603050405020304" pitchFamily="18" charset="0"/>
                        </a:rPr>
                        <a:t>3</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BTP Prediction Model Based on ANN and Regression Analysis, </a:t>
                      </a:r>
                      <a:r>
                        <a:rPr lang="en-IN" altLang="en-US" dirty="0">
                          <a:latin typeface="Times New Roman" panose="02020603050405020304" pitchFamily="18" charset="0"/>
                          <a:cs typeface="Times New Roman" panose="02020603050405020304" pitchFamily="18" charset="0"/>
                        </a:rPr>
                        <a:t>J</a:t>
                      </a:r>
                      <a:r>
                        <a:rPr lang="en-US" sz="1800" dirty="0">
                          <a:latin typeface="Times New Roman" panose="02020603050405020304" pitchFamily="18" charset="0"/>
                          <a:cs typeface="Times New Roman" panose="02020603050405020304" pitchFamily="18" charset="0"/>
                          <a:sym typeface="+mn-ea"/>
                        </a:rPr>
                        <a:t>infang </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sym typeface="+mn-ea"/>
                        </a:rPr>
                        <a:t>Sheng</a:t>
                      </a:r>
                      <a:r>
                        <a:rPr lang="en-IN" altLang="en-US" sz="1800" dirty="0">
                          <a:latin typeface="Times New Roman" panose="02020603050405020304" pitchFamily="18" charset="0"/>
                          <a:cs typeface="Times New Roman" panose="02020603050405020304" pitchFamily="18" charset="0"/>
                          <a:sym typeface="+mn-ea"/>
                        </a:rPr>
                        <a:t> </a:t>
                      </a:r>
                      <a:r>
                        <a:rPr lang="en-US" dirty="0">
                          <a:latin typeface="Times New Roman" panose="02020603050405020304" pitchFamily="18" charset="0"/>
                          <a:cs typeface="Times New Roman" panose="02020603050405020304" pitchFamily="18" charset="0"/>
                        </a:rPr>
                        <a:t>2019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prediction result is calculated based on both the prediction value from NBTP</a:t>
                      </a:r>
                      <a:r>
                        <a:rPr lang="en-US" baseline="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Prediction model and the compensation value from linear regression model.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prediction accuracy is a little bit low</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57151548"/>
              </p:ext>
            </p:extLst>
          </p:nvPr>
        </p:nvGraphicFramePr>
        <p:xfrm>
          <a:off x="596265" y="257175"/>
          <a:ext cx="10982960" cy="6268085"/>
        </p:xfrm>
        <a:graphic>
          <a:graphicData uri="http://schemas.openxmlformats.org/drawingml/2006/table">
            <a:tbl>
              <a:tblPr firstRow="1" bandRow="1">
                <a:tableStyleId>{073A0DAA-6AF3-43AB-8588-CEC1D06C72B9}</a:tableStyleId>
              </a:tblPr>
              <a:tblGrid>
                <a:gridCol w="688975">
                  <a:extLst>
                    <a:ext uri="{9D8B030D-6E8A-4147-A177-3AD203B41FA5}">
                      <a16:colId xmlns:a16="http://schemas.microsoft.com/office/drawing/2014/main" val="20000"/>
                    </a:ext>
                  </a:extLst>
                </a:gridCol>
                <a:gridCol w="3709670">
                  <a:extLst>
                    <a:ext uri="{9D8B030D-6E8A-4147-A177-3AD203B41FA5}">
                      <a16:colId xmlns:a16="http://schemas.microsoft.com/office/drawing/2014/main" val="20001"/>
                    </a:ext>
                  </a:extLst>
                </a:gridCol>
                <a:gridCol w="3838575">
                  <a:extLst>
                    <a:ext uri="{9D8B030D-6E8A-4147-A177-3AD203B41FA5}">
                      <a16:colId xmlns:a16="http://schemas.microsoft.com/office/drawing/2014/main" val="20002"/>
                    </a:ext>
                  </a:extLst>
                </a:gridCol>
                <a:gridCol w="2745740">
                  <a:extLst>
                    <a:ext uri="{9D8B030D-6E8A-4147-A177-3AD203B41FA5}">
                      <a16:colId xmlns:a16="http://schemas.microsoft.com/office/drawing/2014/main" val="20003"/>
                    </a:ext>
                  </a:extLst>
                </a:gridCol>
              </a:tblGrid>
              <a:tr h="915670">
                <a:tc>
                  <a:txBody>
                    <a:bodyPr/>
                    <a:lstStyle/>
                    <a:p>
                      <a:r>
                        <a:rPr lang="en-US" dirty="0">
                          <a:latin typeface="Times New Roman" panose="02020603050405020304" pitchFamily="18" charset="0"/>
                          <a:cs typeface="Times New Roman" panose="02020603050405020304" pitchFamily="18" charset="0"/>
                        </a:rPr>
                        <a:t>No</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Title</a:t>
                      </a:r>
                      <a:r>
                        <a:rPr lang="en-US" baseline="0" dirty="0">
                          <a:latin typeface="Times New Roman" panose="02020603050405020304" pitchFamily="18" charset="0"/>
                          <a:cs typeface="Times New Roman" panose="02020603050405020304" pitchFamily="18" charset="0"/>
                        </a:rPr>
                        <a:t> &amp; year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Methodology</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Limitation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0"/>
                  </a:ext>
                </a:extLst>
              </a:tr>
              <a:tr h="1783715">
                <a:tc>
                  <a:txBody>
                    <a:bodyPr/>
                    <a:lstStyle/>
                    <a:p>
                      <a:r>
                        <a:rPr lang="en-US" dirty="0">
                          <a:latin typeface="Times New Roman" panose="02020603050405020304" pitchFamily="18" charset="0"/>
                          <a:cs typeface="Times New Roman" panose="02020603050405020304" pitchFamily="18" charset="0"/>
                        </a:rPr>
                        <a:t>4</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Prediction of wastewater treatment plant performance using multilinear regression and artificial neural networks,</a:t>
                      </a:r>
                    </a:p>
                    <a:p>
                      <a:r>
                        <a:rPr lang="en-US" dirty="0">
                          <a:latin typeface="Times New Roman" panose="02020603050405020304" pitchFamily="18" charset="0"/>
                          <a:cs typeface="Times New Roman" panose="02020603050405020304" pitchFamily="18" charset="0"/>
                        </a:rPr>
                        <a:t>S.Edebalı 2015</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To understand the effects of the tested parameters, regression function was developed in Multilinear regression method</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coefficient of determination and mean squared error were not obtained with this model</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1"/>
                  </a:ext>
                </a:extLst>
              </a:tr>
              <a:tr h="1784350">
                <a:tc>
                  <a:txBody>
                    <a:bodyPr/>
                    <a:lstStyle/>
                    <a:p>
                      <a:r>
                        <a:rPr lang="en-US" dirty="0">
                          <a:latin typeface="Times New Roman" panose="02020603050405020304" pitchFamily="18" charset="0"/>
                          <a:cs typeface="Times New Roman" panose="02020603050405020304" pitchFamily="18" charset="0"/>
                        </a:rPr>
                        <a:t>5</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IN" dirty="0">
                          <a:latin typeface="Times New Roman" panose="02020603050405020304" pitchFamily="18" charset="0"/>
                          <a:cs typeface="Times New Roman" panose="02020603050405020304" pitchFamily="18" charset="0"/>
                        </a:rPr>
                        <a:t>Dimension reduction and coefficient estimation in multivariate linear regression,</a:t>
                      </a:r>
                    </a:p>
                    <a:p>
                      <a:r>
                        <a:rPr lang="en-IN" dirty="0">
                          <a:latin typeface="Times New Roman" panose="02020603050405020304" pitchFamily="18" charset="0"/>
                          <a:cs typeface="Times New Roman" panose="02020603050405020304" pitchFamily="18" charset="0"/>
                        </a:rPr>
                        <a:t>Renato </a:t>
                      </a:r>
                    </a:p>
                    <a:p>
                      <a:r>
                        <a:rPr lang="en-IN" dirty="0">
                          <a:latin typeface="Times New Roman" panose="02020603050405020304" pitchFamily="18" charset="0"/>
                          <a:cs typeface="Times New Roman" panose="02020603050405020304" pitchFamily="18" charset="0"/>
                        </a:rPr>
                        <a:t>Monteiro 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This method is extended to a </a:t>
                      </a:r>
                      <a:r>
                        <a:rPr lang="en-US" dirty="0" err="1">
                          <a:latin typeface="Times New Roman" panose="02020603050405020304" pitchFamily="18" charset="0"/>
                          <a:cs typeface="Times New Roman" panose="02020603050405020304" pitchFamily="18" charset="0"/>
                        </a:rPr>
                        <a:t>nonparametric</a:t>
                      </a:r>
                      <a:r>
                        <a:rPr lang="en-US" dirty="0">
                          <a:latin typeface="Times New Roman" panose="02020603050405020304" pitchFamily="18" charset="0"/>
                          <a:cs typeface="Times New Roman" panose="02020603050405020304" pitchFamily="18" charset="0"/>
                        </a:rPr>
                        <a:t> model for predicting multiple responses.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It can be unstable because of discrete nature of selecting the number of factors.</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2"/>
                  </a:ext>
                </a:extLst>
              </a:tr>
              <a:tr h="1784350">
                <a:tc>
                  <a:txBody>
                    <a:bodyPr/>
                    <a:lstStyle/>
                    <a:p>
                      <a:r>
                        <a:rPr lang="en-US" dirty="0">
                          <a:latin typeface="Times New Roman" panose="02020603050405020304" pitchFamily="18" charset="0"/>
                          <a:cs typeface="Times New Roman" panose="02020603050405020304" pitchFamily="18" charset="0"/>
                        </a:rPr>
                        <a:t>6</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Regression Analysis of Intrinsic Linear Models with Automated Transformations of Monotone Predictors,Wolfgang </a:t>
                      </a:r>
                    </a:p>
                    <a:p>
                      <a:r>
                        <a:rPr lang="en-US" dirty="0">
                          <a:latin typeface="Times New Roman" panose="02020603050405020304" pitchFamily="18" charset="0"/>
                          <a:cs typeface="Times New Roman" panose="02020603050405020304" pitchFamily="18" charset="0"/>
                        </a:rPr>
                        <a:t>Tysiak</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2015</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To detect several monotone transformations by means of logistic functions in the predictors.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due to the numerical optimization a relatively large sample size is needed.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78497147"/>
              </p:ext>
            </p:extLst>
          </p:nvPr>
        </p:nvGraphicFramePr>
        <p:xfrm>
          <a:off x="626110" y="448310"/>
          <a:ext cx="10982960" cy="6217285"/>
        </p:xfrm>
        <a:graphic>
          <a:graphicData uri="http://schemas.openxmlformats.org/drawingml/2006/table">
            <a:tbl>
              <a:tblPr firstRow="1" bandRow="1">
                <a:tableStyleId>{073A0DAA-6AF3-43AB-8588-CEC1D06C72B9}</a:tableStyleId>
              </a:tblPr>
              <a:tblGrid>
                <a:gridCol w="688975">
                  <a:extLst>
                    <a:ext uri="{9D8B030D-6E8A-4147-A177-3AD203B41FA5}">
                      <a16:colId xmlns:a16="http://schemas.microsoft.com/office/drawing/2014/main" val="20000"/>
                    </a:ext>
                  </a:extLst>
                </a:gridCol>
                <a:gridCol w="3709670">
                  <a:extLst>
                    <a:ext uri="{9D8B030D-6E8A-4147-A177-3AD203B41FA5}">
                      <a16:colId xmlns:a16="http://schemas.microsoft.com/office/drawing/2014/main" val="20001"/>
                    </a:ext>
                  </a:extLst>
                </a:gridCol>
                <a:gridCol w="3838575">
                  <a:extLst>
                    <a:ext uri="{9D8B030D-6E8A-4147-A177-3AD203B41FA5}">
                      <a16:colId xmlns:a16="http://schemas.microsoft.com/office/drawing/2014/main" val="20002"/>
                    </a:ext>
                  </a:extLst>
                </a:gridCol>
                <a:gridCol w="2745740">
                  <a:extLst>
                    <a:ext uri="{9D8B030D-6E8A-4147-A177-3AD203B41FA5}">
                      <a16:colId xmlns:a16="http://schemas.microsoft.com/office/drawing/2014/main" val="20003"/>
                    </a:ext>
                  </a:extLst>
                </a:gridCol>
              </a:tblGrid>
              <a:tr h="659130">
                <a:tc>
                  <a:txBody>
                    <a:bodyPr/>
                    <a:lstStyle/>
                    <a:p>
                      <a:r>
                        <a:rPr lang="en-US" dirty="0">
                          <a:latin typeface="Times New Roman" panose="02020603050405020304" pitchFamily="18" charset="0"/>
                          <a:cs typeface="Times New Roman" panose="02020603050405020304" pitchFamily="18" charset="0"/>
                        </a:rPr>
                        <a:t>No</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Title</a:t>
                      </a:r>
                      <a:r>
                        <a:rPr lang="en-US" baseline="0" dirty="0">
                          <a:latin typeface="Times New Roman" panose="02020603050405020304" pitchFamily="18" charset="0"/>
                          <a:cs typeface="Times New Roman" panose="02020603050405020304" pitchFamily="18" charset="0"/>
                        </a:rPr>
                        <a:t> &amp; year</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Methodology</a:t>
                      </a:r>
                      <a:r>
                        <a:rPr lang="en-US" baseline="0"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Limitation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0"/>
                  </a:ext>
                </a:extLst>
              </a:tr>
              <a:tr h="2038350">
                <a:tc>
                  <a:txBody>
                    <a:bodyPr/>
                    <a:lstStyle/>
                    <a:p>
                      <a:r>
                        <a:rPr lang="en-IN" dirty="0">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IN" dirty="0">
                          <a:latin typeface="Times New Roman" panose="02020603050405020304" pitchFamily="18" charset="0"/>
                          <a:cs typeface="Times New Roman" panose="02020603050405020304" pitchFamily="18" charset="0"/>
                        </a:rPr>
                        <a:t>Fuzzy linear </a:t>
                      </a:r>
                    </a:p>
                    <a:p>
                      <a:r>
                        <a:rPr lang="en-IN" dirty="0">
                          <a:latin typeface="Times New Roman" panose="02020603050405020304" pitchFamily="18" charset="0"/>
                          <a:cs typeface="Times New Roman" panose="02020603050405020304" pitchFamily="18" charset="0"/>
                        </a:rPr>
                        <a:t>regression models </a:t>
                      </a:r>
                    </a:p>
                    <a:p>
                      <a:r>
                        <a:rPr lang="en-IN" dirty="0">
                          <a:latin typeface="Times New Roman" panose="02020603050405020304" pitchFamily="18" charset="0"/>
                          <a:cs typeface="Times New Roman" panose="02020603050405020304" pitchFamily="18" charset="0"/>
                        </a:rPr>
                        <a:t>with absolute errors </a:t>
                      </a:r>
                    </a:p>
                    <a:p>
                      <a:r>
                        <a:rPr lang="en-IN" dirty="0">
                          <a:latin typeface="Times New Roman" panose="02020603050405020304" pitchFamily="18" charset="0"/>
                          <a:cs typeface="Times New Roman" panose="02020603050405020304" pitchFamily="18" charset="0"/>
                        </a:rPr>
                        <a:t>and optimum </a:t>
                      </a:r>
                    </a:p>
                    <a:p>
                      <a:r>
                        <a:rPr lang="en-IN" dirty="0">
                          <a:latin typeface="Times New Roman" panose="02020603050405020304" pitchFamily="18" charset="0"/>
                          <a:cs typeface="Times New Roman" panose="02020603050405020304" pitchFamily="18" charset="0"/>
                        </a:rPr>
                        <a:t>uncertainty,H. Shakouri 2007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IN" dirty="0">
                          <a:latin typeface="Times New Roman" panose="02020603050405020304" pitchFamily="18" charset="0"/>
                          <a:cs typeface="Times New Roman" panose="02020603050405020304" pitchFamily="18" charset="0"/>
                        </a:rPr>
                        <a:t>To find the </a:t>
                      </a:r>
                    </a:p>
                    <a:p>
                      <a:r>
                        <a:rPr lang="en-IN" dirty="0">
                          <a:latin typeface="Times New Roman" panose="02020603050405020304" pitchFamily="18" charset="0"/>
                          <a:cs typeface="Times New Roman" panose="02020603050405020304" pitchFamily="18" charset="0"/>
                        </a:rPr>
                        <a:t>parameters of a linear fuzzy Regression. It is </a:t>
                      </a:r>
                    </a:p>
                    <a:p>
                      <a:r>
                        <a:rPr lang="en-IN" dirty="0">
                          <a:latin typeface="Times New Roman" panose="02020603050405020304" pitchFamily="18" charset="0"/>
                          <a:cs typeface="Times New Roman" panose="02020603050405020304" pitchFamily="18" charset="0"/>
                        </a:rPr>
                        <a:t>designed and solved, by which </a:t>
                      </a:r>
                    </a:p>
                    <a:p>
                      <a:r>
                        <a:rPr lang="en-IN" dirty="0">
                          <a:latin typeface="Times New Roman" panose="02020603050405020304" pitchFamily="18" charset="0"/>
                          <a:cs typeface="Times New Roman" panose="02020603050405020304" pitchFamily="18" charset="0"/>
                        </a:rPr>
                        <a:t>a minimum degree of </a:t>
                      </a:r>
                    </a:p>
                    <a:p>
                      <a:r>
                        <a:rPr lang="en-IN" dirty="0">
                          <a:latin typeface="Times New Roman" panose="02020603050405020304" pitchFamily="18" charset="0"/>
                          <a:cs typeface="Times New Roman" panose="02020603050405020304" pitchFamily="18" charset="0"/>
                        </a:rPr>
                        <a:t>acceptable uncertainty.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IN" dirty="0">
                          <a:latin typeface="Times New Roman" panose="02020603050405020304" pitchFamily="18" charset="0"/>
                          <a:cs typeface="Times New Roman" panose="02020603050405020304" pitchFamily="18" charset="0"/>
                        </a:rPr>
                        <a:t>This is idea of </a:t>
                      </a:r>
                    </a:p>
                    <a:p>
                      <a:r>
                        <a:rPr lang="en-IN" dirty="0">
                          <a:latin typeface="Times New Roman" panose="02020603050405020304" pitchFamily="18" charset="0"/>
                          <a:cs typeface="Times New Roman" panose="02020603050405020304" pitchFamily="18" charset="0"/>
                        </a:rPr>
                        <a:t>reducing distance between the output of the possibility model and the measured output, while trying to increase their Conjunction.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1"/>
                  </a:ext>
                </a:extLst>
              </a:tr>
              <a:tr h="1482090">
                <a:tc>
                  <a:txBody>
                    <a:bodyPr/>
                    <a:lstStyle/>
                    <a:p>
                      <a:r>
                        <a:rPr lang="en-IN" dirty="0">
                          <a:latin typeface="Times New Roman" panose="02020603050405020304" pitchFamily="18"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pPr algn="l">
                        <a:lnSpc>
                          <a:spcPct val="100000"/>
                        </a:lnSpc>
                      </a:pPr>
                      <a:r>
                        <a:rPr lang="en-IN" dirty="0">
                          <a:latin typeface="Times New Roman" panose="02020603050405020304" pitchFamily="18" charset="0"/>
                          <a:cs typeface="Times New Roman" panose="02020603050405020304" pitchFamily="18" charset="0"/>
                        </a:rPr>
                        <a:t>Comparison of near Infrared spectroscopy (NIRS) signal quantitation by multilinear regression,</a:t>
                      </a:r>
                    </a:p>
                    <a:p>
                      <a:pPr algn="l">
                        <a:lnSpc>
                          <a:spcPct val="100000"/>
                        </a:lnSpc>
                      </a:pPr>
                      <a:r>
                        <a:rPr lang="en-IN" dirty="0">
                          <a:latin typeface="Times New Roman" panose="02020603050405020304" pitchFamily="18" charset="0"/>
                          <a:cs typeface="Times New Roman" panose="02020603050405020304" pitchFamily="18" charset="0"/>
                        </a:rPr>
                        <a:t>A. Martinez Coll 2001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IN" dirty="0">
                          <a:latin typeface="Times New Roman" panose="02020603050405020304" pitchFamily="18" charset="0"/>
                          <a:cs typeface="Times New Roman" panose="02020603050405020304" pitchFamily="18" charset="0"/>
                        </a:rPr>
                        <a:t>To compare signal quantitation by </a:t>
                      </a:r>
                    </a:p>
                    <a:p>
                      <a:r>
                        <a:rPr lang="en-IN" dirty="0">
                          <a:latin typeface="Times New Roman" panose="02020603050405020304" pitchFamily="18" charset="0"/>
                          <a:cs typeface="Times New Roman" panose="02020603050405020304" pitchFamily="18" charset="0"/>
                        </a:rPr>
                        <a:t>conventional multiple 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Other methods </a:t>
                      </a:r>
                    </a:p>
                    <a:p>
                      <a:r>
                        <a:rPr lang="en-US" dirty="0">
                          <a:latin typeface="Times New Roman" panose="02020603050405020304" pitchFamily="18" charset="0"/>
                          <a:cs typeface="Times New Roman" panose="02020603050405020304" pitchFamily="18" charset="0"/>
                        </a:rPr>
                        <a:t>are more accurate than</a:t>
                      </a:r>
                      <a:r>
                        <a:rPr lang="en-IN" alt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multilinear regression </a:t>
                      </a:r>
                    </a:p>
                    <a:p>
                      <a:r>
                        <a:rPr lang="en-US" dirty="0">
                          <a:latin typeface="Times New Roman" panose="02020603050405020304" pitchFamily="18" charset="0"/>
                          <a:cs typeface="Times New Roman" panose="02020603050405020304" pitchFamily="18" charset="0"/>
                        </a:rPr>
                        <a:t>methods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2"/>
                  </a:ext>
                </a:extLst>
              </a:tr>
              <a:tr h="2037715">
                <a:tc>
                  <a:txBody>
                    <a:bodyPr/>
                    <a:lstStyle/>
                    <a:p>
                      <a:r>
                        <a:rPr lang="en-IN" dirty="0">
                          <a:latin typeface="Times New Roman" panose="02020603050405020304" pitchFamily="18"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IN" dirty="0">
                          <a:latin typeface="Times New Roman" panose="02020603050405020304" pitchFamily="18" charset="0"/>
                          <a:cs typeface="Times New Roman" panose="02020603050405020304" pitchFamily="18" charset="0"/>
                        </a:rPr>
                        <a:t>Parametric modelling</a:t>
                      </a:r>
                    </a:p>
                    <a:p>
                      <a:r>
                        <a:rPr lang="en-IN" dirty="0">
                          <a:latin typeface="Times New Roman" panose="02020603050405020304" pitchFamily="18" charset="0"/>
                          <a:cs typeface="Times New Roman" panose="02020603050405020304" pitchFamily="18" charset="0"/>
                        </a:rPr>
                        <a:t>of the coupling </a:t>
                      </a:r>
                    </a:p>
                    <a:p>
                      <a:r>
                        <a:rPr lang="en-IN" dirty="0">
                          <a:latin typeface="Times New Roman" panose="02020603050405020304" pitchFamily="18" charset="0"/>
                          <a:cs typeface="Times New Roman" panose="02020603050405020304" pitchFamily="18" charset="0"/>
                        </a:rPr>
                        <a:t>channel of conducted </a:t>
                      </a:r>
                    </a:p>
                    <a:p>
                      <a:r>
                        <a:rPr lang="en-IN" dirty="0">
                          <a:latin typeface="Times New Roman" panose="02020603050405020304" pitchFamily="18" charset="0"/>
                          <a:cs typeface="Times New Roman" panose="02020603050405020304" pitchFamily="18" charset="0"/>
                        </a:rPr>
                        <a:t>interference based on </a:t>
                      </a:r>
                    </a:p>
                    <a:p>
                      <a:r>
                        <a:rPr lang="en-IN" dirty="0">
                          <a:latin typeface="Times New Roman" panose="02020603050405020304" pitchFamily="18" charset="0"/>
                          <a:cs typeface="Times New Roman" panose="02020603050405020304" pitchFamily="18" charset="0"/>
                        </a:rPr>
                        <a:t>multi-linear </a:t>
                      </a:r>
                    </a:p>
                    <a:p>
                      <a:r>
                        <a:rPr lang="en-IN" dirty="0">
                          <a:latin typeface="Times New Roman" panose="02020603050405020304" pitchFamily="18" charset="0"/>
                          <a:cs typeface="Times New Roman" panose="02020603050405020304" pitchFamily="18" charset="0"/>
                        </a:rPr>
                        <a:t>regression model,Shunxin </a:t>
                      </a:r>
                    </a:p>
                    <a:p>
                      <a:r>
                        <a:rPr lang="en-IN" dirty="0">
                          <a:latin typeface="Times New Roman" panose="02020603050405020304" pitchFamily="18" charset="0"/>
                          <a:cs typeface="Times New Roman" panose="02020603050405020304" pitchFamily="18" charset="0"/>
                        </a:rPr>
                        <a:t>Wang 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US" dirty="0">
                          <a:latin typeface="Times New Roman" panose="02020603050405020304" pitchFamily="18" charset="0"/>
                          <a:cs typeface="Times New Roman" panose="02020603050405020304" pitchFamily="18" charset="0"/>
                        </a:rPr>
                        <a:t>It is necessary to understand the </a:t>
                      </a:r>
                    </a:p>
                    <a:p>
                      <a:r>
                        <a:rPr lang="en-US" dirty="0">
                          <a:latin typeface="Times New Roman" panose="02020603050405020304" pitchFamily="18" charset="0"/>
                          <a:cs typeface="Times New Roman" panose="02020603050405020304" pitchFamily="18" charset="0"/>
                        </a:rPr>
                        <a:t>characteristic of t</a:t>
                      </a:r>
                      <a:r>
                        <a:rPr lang="en-IN" altLang="en-US" dirty="0">
                          <a:latin typeface="Times New Roman" panose="02020603050405020304" pitchFamily="18" charset="0"/>
                          <a:cs typeface="Times New Roman" panose="02020603050405020304" pitchFamily="18" charset="0"/>
                        </a:rPr>
                        <a:t>h</a:t>
                      </a:r>
                      <a:r>
                        <a:rPr lang="en-US" dirty="0">
                          <a:latin typeface="Times New Roman" panose="02020603050405020304" pitchFamily="18" charset="0"/>
                          <a:cs typeface="Times New Roman" panose="02020603050405020304" pitchFamily="18" charset="0"/>
                        </a:rPr>
                        <a:t>e coupling </a:t>
                      </a:r>
                    </a:p>
                    <a:p>
                      <a:r>
                        <a:rPr lang="en-US" dirty="0">
                          <a:latin typeface="Times New Roman" panose="02020603050405020304" pitchFamily="18" charset="0"/>
                          <a:cs typeface="Times New Roman" panose="02020603050405020304" pitchFamily="18" charset="0"/>
                        </a:rPr>
                        <a:t>channel, so that the EMI of the </a:t>
                      </a:r>
                    </a:p>
                    <a:p>
                      <a:r>
                        <a:rPr lang="en-US" dirty="0">
                          <a:latin typeface="Times New Roman" panose="02020603050405020304" pitchFamily="18" charset="0"/>
                          <a:cs typeface="Times New Roman" panose="02020603050405020304" pitchFamily="18" charset="0"/>
                        </a:rPr>
                        <a:t>EUT can be effectively analyzed and </a:t>
                      </a:r>
                    </a:p>
                    <a:p>
                      <a:r>
                        <a:rPr lang="en-US" dirty="0">
                          <a:latin typeface="Times New Roman" panose="02020603050405020304" pitchFamily="18" charset="0"/>
                          <a:cs typeface="Times New Roman" panose="02020603050405020304" pitchFamily="18" charset="0"/>
                        </a:rPr>
                        <a:t>restrained. </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r>
                        <a:rPr lang="en-IN" dirty="0">
                          <a:latin typeface="Times New Roman" panose="02020603050405020304" pitchFamily="18" charset="0"/>
                          <a:cs typeface="Times New Roman" panose="02020603050405020304" pitchFamily="18" charset="0"/>
                        </a:rPr>
                        <a:t>parametric modelling </a:t>
                      </a:r>
                    </a:p>
                    <a:p>
                      <a:r>
                        <a:rPr lang="en-IN" dirty="0">
                          <a:latin typeface="Times New Roman" panose="02020603050405020304" pitchFamily="18" charset="0"/>
                          <a:cs typeface="Times New Roman" panose="02020603050405020304" pitchFamily="18" charset="0"/>
                        </a:rPr>
                        <a:t>method in Frequency </a:t>
                      </a:r>
                    </a:p>
                    <a:p>
                      <a:r>
                        <a:rPr lang="en-IN" dirty="0">
                          <a:latin typeface="Times New Roman" panose="02020603050405020304" pitchFamily="18" charset="0"/>
                          <a:cs typeface="Times New Roman" panose="02020603050405020304" pitchFamily="18" charset="0"/>
                        </a:rPr>
                        <a:t>domain and its </a:t>
                      </a:r>
                    </a:p>
                    <a:p>
                      <a:r>
                        <a:rPr lang="en-IN" dirty="0">
                          <a:latin typeface="Times New Roman" panose="02020603050405020304" pitchFamily="18" charset="0"/>
                          <a:cs typeface="Times New Roman" panose="02020603050405020304" pitchFamily="18" charset="0"/>
                        </a:rPr>
                        <a:t>evaluation method based </a:t>
                      </a:r>
                    </a:p>
                    <a:p>
                      <a:r>
                        <a:rPr lang="en-IN" dirty="0">
                          <a:latin typeface="Times New Roman" panose="02020603050405020304" pitchFamily="18" charset="0"/>
                          <a:cs typeface="Times New Roman" panose="02020603050405020304" pitchFamily="18" charset="0"/>
                        </a:rPr>
                        <a:t>on the multIlinear </a:t>
                      </a:r>
                    </a:p>
                    <a:p>
                      <a:r>
                        <a:rPr lang="en-IN" dirty="0">
                          <a:latin typeface="Times New Roman" panose="02020603050405020304" pitchFamily="18" charset="0"/>
                          <a:cs typeface="Times New Roman" panose="02020603050405020304" pitchFamily="18" charset="0"/>
                        </a:rPr>
                        <a:t>regression </a:t>
                      </a:r>
                    </a:p>
                    <a:p>
                      <a:r>
                        <a:rPr lang="en-IN" dirty="0">
                          <a:latin typeface="Times New Roman" panose="02020603050405020304" pitchFamily="18" charset="0"/>
                          <a:cs typeface="Times New Roman" panose="02020603050405020304" pitchFamily="18"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l"/>
            <a:r>
              <a:rPr lang="en-US" sz="2000" b="1" dirty="0">
                <a:latin typeface="Times New Roman" panose="02020603050405020304" pitchFamily="18" charset="0"/>
                <a:cs typeface="Times New Roman" panose="02020603050405020304" pitchFamily="18" charset="0"/>
              </a:rPr>
              <a:t>Quantitative Evaluation Metrics Absence:</a:t>
            </a:r>
          </a:p>
          <a:p>
            <a:pPr algn="l"/>
            <a:r>
              <a:rPr lang="en-US" sz="1800" dirty="0">
                <a:latin typeface="Times New Roman" panose="02020603050405020304" pitchFamily="18" charset="0"/>
                <a:cs typeface="Times New Roman" panose="02020603050405020304" pitchFamily="18" charset="0"/>
              </a:rPr>
              <a:t>Lack of coefficient of determination (R-squared) and mean squared error (MSE) metrics in model evaluation.</a:t>
            </a:r>
          </a:p>
          <a:p>
            <a:pPr algn="l"/>
            <a:r>
              <a:rPr lang="en-US" sz="1800" dirty="0">
                <a:latin typeface="Times New Roman" panose="02020603050405020304" pitchFamily="18" charset="0"/>
                <a:cs typeface="Times New Roman" panose="02020603050405020304" pitchFamily="18" charset="0"/>
              </a:rPr>
              <a:t>Difficulty in assessing model performance regarding prediction accuracy and goodness of fit.</a:t>
            </a:r>
          </a:p>
          <a:p>
            <a:pPr algn="l"/>
            <a:r>
              <a:rPr lang="en-US" sz="2000" b="1" dirty="0">
                <a:latin typeface="Times New Roman" panose="02020603050405020304" pitchFamily="18" charset="0"/>
                <a:cs typeface="Times New Roman" panose="02020603050405020304" pitchFamily="18" charset="0"/>
              </a:rPr>
              <a:t>Model Stability and Factor Selection:</a:t>
            </a:r>
          </a:p>
          <a:p>
            <a:pPr algn="l"/>
            <a:r>
              <a:rPr lang="en-US" sz="1800" dirty="0">
                <a:latin typeface="Times New Roman" panose="02020603050405020304" pitchFamily="18" charset="0"/>
                <a:cs typeface="Times New Roman" panose="02020603050405020304" pitchFamily="18" charset="0"/>
              </a:rPr>
              <a:t>Model instability due to the discrete nature of selecting factors.</a:t>
            </a:r>
          </a:p>
          <a:p>
            <a:pPr algn="l"/>
            <a:r>
              <a:rPr lang="en-US" sz="1800" dirty="0">
                <a:latin typeface="Times New Roman" panose="02020603050405020304" pitchFamily="18" charset="0"/>
                <a:cs typeface="Times New Roman" panose="02020603050405020304" pitchFamily="18" charset="0"/>
              </a:rPr>
              <a:t>Potential variability in model outcomes and reduced reliability in predictions</a:t>
            </a:r>
          </a:p>
          <a:p>
            <a:pPr algn="l"/>
            <a:r>
              <a:rPr lang="en-US" sz="2000" b="1" dirty="0">
                <a:latin typeface="Times New Roman" panose="02020603050405020304" pitchFamily="18" charset="0"/>
                <a:cs typeface="Times New Roman" panose="02020603050405020304" pitchFamily="18" charset="0"/>
              </a:rPr>
              <a:t>Numerical Optimization and Sample Size Requirement:</a:t>
            </a:r>
          </a:p>
          <a:p>
            <a:pPr algn="l"/>
            <a:r>
              <a:rPr lang="en-US" sz="1800" dirty="0">
                <a:latin typeface="Times New Roman" panose="02020603050405020304" pitchFamily="18" charset="0"/>
                <a:cs typeface="Times New Roman" panose="02020603050405020304" pitchFamily="18" charset="0"/>
              </a:rPr>
              <a:t>Reliance on numerical optimization techniques for model estimation.</a:t>
            </a:r>
          </a:p>
          <a:p>
            <a:pPr algn="l"/>
            <a:r>
              <a:rPr lang="en-US" sz="1800" dirty="0">
                <a:latin typeface="Times New Roman" panose="02020603050405020304" pitchFamily="18" charset="0"/>
                <a:cs typeface="Times New Roman" panose="02020603050405020304" pitchFamily="18" charset="0"/>
              </a:rPr>
              <a:t>Requirement of a relatively large sample size for robust model performance and reliable parameter estimation</a:t>
            </a:r>
          </a:p>
        </p:txBody>
      </p:sp>
      <p:sp>
        <p:nvSpPr>
          <p:cNvPr id="3" name="Title 2"/>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RESEARCH GAP</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4433" y="1397726"/>
            <a:ext cx="10983131" cy="5238205"/>
          </a:xfrm>
        </p:spPr>
        <p:txBody>
          <a:bodyPr>
            <a:noAutofit/>
          </a:bodyPr>
          <a:lstStyle/>
          <a:p>
            <a:pPr marL="171450" indent="-1714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primary objective of this project is to visualize and provide various insights from the considered Indian automobile dataset by performing data analysis that utilizing machine learning algorithms in R programming language.</a:t>
            </a:r>
          </a:p>
          <a:p>
            <a:pPr marL="171450" indent="-1714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 To derive a prediction model that can appropriately estimate the pricing of various car models with their parameters like manufacturer, year, horsepower and so on. </a:t>
            </a:r>
          </a:p>
          <a:p>
            <a:pPr marL="171450" indent="-171450"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objective also includes the study of various attributes of the considered Indian automobile dataset and attempts to consolidate the findings of the relationship between the attributes or statistically, finding the correlation between them and visualizing the findings.</a:t>
            </a:r>
          </a:p>
          <a:p>
            <a:pPr algn="just">
              <a:buNone/>
            </a:pPr>
            <a:endParaRPr lang="en-IN" sz="20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OBJECTIVE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4433" y="1371600"/>
            <a:ext cx="10983131" cy="5159829"/>
          </a:xfrm>
        </p:spPr>
        <p:txBody>
          <a:bodyPr>
            <a:normAutofit/>
          </a:bodyPr>
          <a:lstStyle/>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This project presents various levels of visualizations using </a:t>
            </a:r>
            <a:r>
              <a:rPr lang="en-US" sz="2000" dirty="0" err="1">
                <a:latin typeface="Times New Roman" panose="02020603050405020304" pitchFamily="18" charset="0"/>
                <a:cs typeface="Times New Roman" panose="02020603050405020304" pitchFamily="18" charset="0"/>
              </a:rPr>
              <a:t>barplots</a:t>
            </a:r>
            <a:r>
              <a:rPr lang="en-US" sz="2000" dirty="0">
                <a:latin typeface="Times New Roman" panose="02020603050405020304" pitchFamily="18" charset="0"/>
                <a:cs typeface="Times New Roman" panose="02020603050405020304" pitchFamily="18" charset="0"/>
              </a:rPr>
              <a:t>, histograms, scatter plots, boxplots, </a:t>
            </a:r>
            <a:r>
              <a:rPr lang="en-US" sz="2000" dirty="0" err="1">
                <a:latin typeface="Times New Roman" panose="02020603050405020304" pitchFamily="18" charset="0"/>
                <a:cs typeface="Times New Roman" panose="02020603050405020304" pitchFamily="18" charset="0"/>
              </a:rPr>
              <a:t>violinplots</a:t>
            </a:r>
            <a:r>
              <a:rPr lang="en-US" sz="2000" dirty="0">
                <a:latin typeface="Times New Roman" panose="02020603050405020304" pitchFamily="18" charset="0"/>
                <a:cs typeface="Times New Roman" panose="02020603050405020304" pitchFamily="18" charset="0"/>
              </a:rPr>
              <a:t> etc.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Data analysis of consumer automobiles to get a proper understanding of consumer buying and pricing behavior of vehicles that are currently in market to predict prices of future cars based on their other attributes. </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Advanced stability analysis methods and regularization techniques were employed, significantly reducing outcome variability and enhancing reliability.</a:t>
            </a:r>
          </a:p>
          <a:p>
            <a:pPr marL="342900" indent="-342900" algn="just">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Refinement of numerical optimization algorithms and consideration of model complexity versus sample size trade-offs resulted in improved scalability and applicability with fewer data points.</a:t>
            </a:r>
          </a:p>
          <a:p>
            <a:pPr marL="342900" indent="-342900" algn="just">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dvancements in parametric modeling significantly enhance accuracy, reliability, and scalability across diverse domains, addressing key research gaps and paving the way for future developments in predictive modeling methodologies.</a:t>
            </a:r>
          </a:p>
          <a:p>
            <a:pPr algn="just">
              <a:buFont typeface="Wingdings" panose="05000000000000000000" pitchFamily="2" charset="2"/>
              <a:buNone/>
            </a:pPr>
            <a:endParaRPr lang="en-IN" sz="24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ABSTRACT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4433" y="1361440"/>
            <a:ext cx="10983131" cy="5151119"/>
          </a:xfrm>
        </p:spPr>
        <p:txBody>
          <a:bodyPr>
            <a:noAutofit/>
          </a:bodyPr>
          <a:lstStyle/>
          <a:p>
            <a:pPr algn="just">
              <a:spcBef>
                <a:spcPts val="600"/>
              </a:spcBef>
              <a:spcAft>
                <a:spcPts val="600"/>
              </a:spcAft>
              <a:buNone/>
            </a:pPr>
            <a:r>
              <a:rPr lang="en-IN" sz="1800" b="1" dirty="0">
                <a:latin typeface="Times New Roman" panose="02020603050405020304" pitchFamily="18" charset="0"/>
                <a:cs typeface="Times New Roman" panose="02020603050405020304" pitchFamily="18" charset="0"/>
              </a:rPr>
              <a:t>Software Requirements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R software environment for statistical computing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R Studio IDE (Integrated Development Environment)</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 Ggplot2 graphic data visualization package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Plotly</a:t>
            </a:r>
            <a:r>
              <a:rPr lang="en-IN" sz="1800" dirty="0">
                <a:latin typeface="Times New Roman" panose="02020603050405020304" pitchFamily="18" charset="0"/>
                <a:cs typeface="Times New Roman" panose="02020603050405020304" pitchFamily="18" charset="0"/>
              </a:rPr>
              <a:t> visualization library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Dplyr</a:t>
            </a:r>
            <a:r>
              <a:rPr lang="en-IN" sz="1800" dirty="0">
                <a:latin typeface="Times New Roman" panose="02020603050405020304" pitchFamily="18" charset="0"/>
                <a:cs typeface="Times New Roman" panose="02020603050405020304" pitchFamily="18" charset="0"/>
              </a:rPr>
              <a:t> data manipulation package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MLBench</a:t>
            </a:r>
            <a:r>
              <a:rPr lang="en-IN" sz="1800" dirty="0">
                <a:latin typeface="Times New Roman" panose="02020603050405020304" pitchFamily="18" charset="0"/>
                <a:cs typeface="Times New Roman" panose="02020603050405020304" pitchFamily="18" charset="0"/>
              </a:rPr>
              <a:t> package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Caret machine learning package </a:t>
            </a:r>
          </a:p>
          <a:p>
            <a:pPr algn="just">
              <a:spcBef>
                <a:spcPts val="600"/>
              </a:spcBef>
              <a:spcAft>
                <a:spcPts val="600"/>
              </a:spcAft>
              <a:buNone/>
            </a:pPr>
            <a:r>
              <a:rPr lang="en-IN" sz="1800" b="1" dirty="0">
                <a:latin typeface="Times New Roman" panose="02020603050405020304" pitchFamily="18" charset="0"/>
                <a:cs typeface="Times New Roman" panose="02020603050405020304" pitchFamily="18" charset="0"/>
              </a:rPr>
              <a:t>Hardware Requirements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Intel-compatible chipset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1GB RAM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20GB of free disk space </a:t>
            </a:r>
          </a:p>
          <a:p>
            <a:pPr algn="just">
              <a:spcBef>
                <a:spcPts val="600"/>
              </a:spcBef>
              <a:spcAft>
                <a:spcPts val="600"/>
              </a:spcAft>
              <a:buNone/>
            </a:pPr>
            <a:r>
              <a:rPr lang="en-IN" sz="1800" dirty="0">
                <a:latin typeface="Times New Roman" panose="02020603050405020304" pitchFamily="18" charset="0"/>
                <a:cs typeface="Times New Roman" panose="02020603050405020304" pitchFamily="18" charset="0"/>
              </a:rPr>
              <a:t>• Windows or Linux or Mac </a:t>
            </a:r>
          </a:p>
        </p:txBody>
      </p:sp>
      <p:sp>
        <p:nvSpPr>
          <p:cNvPr id="3" name="Title 2"/>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LANGUAGES AND PACKAGES</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4434" y="1449976"/>
            <a:ext cx="11059246" cy="4990013"/>
          </a:xfrm>
        </p:spPr>
        <p:txBody>
          <a:bodyPr>
            <a:normAutofit/>
          </a:bodyPr>
          <a:lstStyle/>
          <a:p>
            <a:pPr algn="just">
              <a:buNone/>
            </a:pPr>
            <a:r>
              <a:rPr lang="en-US" sz="1800" dirty="0">
                <a:latin typeface="Times New Roman" panose="02020603050405020304" pitchFamily="18" charset="0"/>
                <a:cs typeface="Times New Roman" panose="02020603050405020304" pitchFamily="18" charset="0"/>
              </a:rPr>
              <a:t>The entire project is divided into two parts which are the visualization and the data analysis parts of the project.</a:t>
            </a:r>
          </a:p>
          <a:p>
            <a:pPr algn="just">
              <a:buNone/>
            </a:pPr>
            <a:r>
              <a:rPr lang="en-US" sz="1800" dirty="0">
                <a:latin typeface="Times New Roman" panose="02020603050405020304" pitchFamily="18" charset="0"/>
                <a:cs typeface="Times New Roman" panose="02020603050405020304" pitchFamily="18" charset="0"/>
              </a:rPr>
              <a:t> The visualization part of the project deals with the various plotting of attributes while the data analysis part of the project deals with finding the relationship between various attributes in the dataset. </a:t>
            </a:r>
          </a:p>
          <a:p>
            <a:pPr algn="just">
              <a:buNone/>
            </a:pPr>
            <a:r>
              <a:rPr lang="en-US" sz="1800" dirty="0">
                <a:latin typeface="Times New Roman" panose="02020603050405020304" pitchFamily="18" charset="0"/>
                <a:cs typeface="Times New Roman" panose="02020603050405020304" pitchFamily="18" charset="0"/>
              </a:rPr>
              <a:t>First the dataset if taken into preprocessing where the data is cleaned of missing and nan values. Also, the data imputation takes place in this step.</a:t>
            </a:r>
          </a:p>
          <a:p>
            <a:pPr algn="just">
              <a:buNone/>
            </a:pPr>
            <a:r>
              <a:rPr lang="en-US" sz="1800" dirty="0">
                <a:latin typeface="Times New Roman" panose="02020603050405020304" pitchFamily="18" charset="0"/>
                <a:cs typeface="Times New Roman" panose="02020603050405020304" pitchFamily="18" charset="0"/>
              </a:rPr>
              <a:t>The data analysis is performed on the automobile dataset utilizing machine learning algorithms in order to study the various relationships between attributes of the considered Indian automobile dataset and attempts to consolidate the findings of the relationship between the attributes or statistically, finding the correlation between them and visualizing the findings. </a:t>
            </a:r>
            <a:endParaRPr lang="en-IN"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p:txBody>
          <a:bodyPr/>
          <a:lstStyle/>
          <a:p>
            <a:r>
              <a:rPr lang="en-US" sz="2400" b="1" dirty="0">
                <a:latin typeface="Times New Roman" panose="02020603050405020304" pitchFamily="18" charset="0"/>
                <a:cs typeface="Times New Roman" panose="02020603050405020304" pitchFamily="18" charset="0"/>
              </a:rPr>
              <a:t>M</a:t>
            </a:r>
            <a:r>
              <a:rPr lang="en-IN" altLang="en-US" sz="2400" b="1" dirty="0">
                <a:latin typeface="Times New Roman" panose="02020603050405020304" pitchFamily="18" charset="0"/>
                <a:cs typeface="Times New Roman" panose="02020603050405020304" pitchFamily="18" charset="0"/>
              </a:rPr>
              <a:t>ETHODOLOGY</a:t>
            </a:r>
          </a:p>
        </p:txBody>
      </p:sp>
    </p:spTree>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20A972-1CDD-4EF3-89C2-EBD9E5E1FD1C}">
  <ds:schemaRefs/>
</ds:datastoreItem>
</file>

<file path=customXml/itemProps2.xml><?xml version="1.0" encoding="utf-8"?>
<ds:datastoreItem xmlns:ds="http://schemas.openxmlformats.org/officeDocument/2006/customXml" ds:itemID="{FB90717D-CB20-4004-8DD0-01756D9D039A}">
  <ds:schemaRefs/>
</ds:datastoreItem>
</file>

<file path=customXml/itemProps3.xml><?xml version="1.0" encoding="utf-8"?>
<ds:datastoreItem xmlns:ds="http://schemas.openxmlformats.org/officeDocument/2006/customXml" ds:itemID="{18A56FF6-92BD-46DE-9059-01B9F08E8880}">
  <ds:schemaRefs/>
</ds:datastoreItem>
</file>

<file path=docProps/app.xml><?xml version="1.0" encoding="utf-8"?>
<Properties xmlns="http://schemas.openxmlformats.org/officeDocument/2006/extended-properties" xmlns:vt="http://schemas.openxmlformats.org/officeDocument/2006/docPropsVTypes">
  <Template>Bring your presentations to life with 3D</Template>
  <TotalTime>0</TotalTime>
  <Words>1901</Words>
  <Application>Microsoft Office PowerPoint</Application>
  <PresentationFormat>Widescreen</PresentationFormat>
  <Paragraphs>170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Segoe UI</vt:lpstr>
      <vt:lpstr>Segoe UI Light</vt:lpstr>
      <vt:lpstr>Times New Roman</vt:lpstr>
      <vt:lpstr>Wingdings</vt:lpstr>
      <vt:lpstr>Get Started with 3D</vt:lpstr>
      <vt:lpstr>PowerPoint Presentation</vt:lpstr>
      <vt:lpstr>LITERATURE REVIEW</vt:lpstr>
      <vt:lpstr>PowerPoint Presentation</vt:lpstr>
      <vt:lpstr>PowerPoint Presentation</vt:lpstr>
      <vt:lpstr>RESEARCH GAP</vt:lpstr>
      <vt:lpstr>OBJECTIVE</vt:lpstr>
      <vt:lpstr>ABSTRACT</vt:lpstr>
      <vt:lpstr>LANGUAGES AND PACKAGES</vt:lpstr>
      <vt:lpstr>METHODOLOGY</vt:lpstr>
      <vt:lpstr>ARCHITECTURE DIAGRAM</vt:lpstr>
      <vt:lpstr>CONCLUSION</vt:lpstr>
      <vt:lpstr>MODULE SPLIT UP</vt:lpstr>
      <vt:lpstr>PowerPoint Presentation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2024-03-30T15:27:00Z</dcterms:created>
  <dcterms:modified xsi:type="dcterms:W3CDTF">2024-05-05T17:43:28Z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CED7F2FCFED04BCD88D741713175D78B_12</vt:lpwstr>
  </property>
  <property fmtid="{D5CDD505-2E9C-101B-9397-08002B2CF9AE}" pid="4" name="KSOProductBuildVer">
    <vt:lpwstr>1033-12.2.0.13489</vt:lpwstr>
  </property>
</Properties>
</file>